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12192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7.xml"/><Relationship Id="rId22" Type="http://schemas.openxmlformats.org/officeDocument/2006/relationships/font" Target="fonts/Roboto-boldItalic.fntdata"/><Relationship Id="rId10" Type="http://schemas.openxmlformats.org/officeDocument/2006/relationships/slide" Target="slides/slide6.xml"/><Relationship Id="rId21" Type="http://schemas.openxmlformats.org/officeDocument/2006/relationships/font" Target="fonts/Robo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our case study we are working on a system used for finding defects in parts manufactured on an Assembly Line. Specifically, the problem we are trying to tackle is that during manufacturing of car parts with Holes, there is sometimes defects were a hole is not cut properly. Current Computer vision techniques can be used to count the number of holes, but this fails when the parts have some dark regions, bent region that look like holes or when there are black spots on the part. Here, we have to build a system which is robust to these conditions and can do detection within a second (on iot device attached on machines). The system has to be able to do this in a single shot or with very few samples.</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AutoNum type="arabicParenR"/>
            </a:pPr>
            <a:r>
              <a:rPr lang="en-US">
                <a:solidFill>
                  <a:schemeClr val="dk1"/>
                </a:solidFill>
              </a:rPr>
              <a:t>We need an algorithm which can find all parts that are defective with 100% recall. That means no anomalous part is passed.</a:t>
            </a:r>
            <a:endParaRPr>
              <a:solidFill>
                <a:schemeClr val="dk1"/>
              </a:solidFill>
            </a:endParaRPr>
          </a:p>
          <a:p>
            <a:pPr indent="-298450" lvl="0" marL="457200" rtl="0" algn="l">
              <a:spcBef>
                <a:spcPts val="0"/>
              </a:spcBef>
              <a:spcAft>
                <a:spcPts val="0"/>
              </a:spcAft>
              <a:buClr>
                <a:schemeClr val="dk1"/>
              </a:buClr>
              <a:buSzPts val="1100"/>
              <a:buAutoNum type="arabicParenR"/>
            </a:pPr>
            <a:r>
              <a:rPr lang="en-US">
                <a:solidFill>
                  <a:schemeClr val="dk1"/>
                </a:solidFill>
              </a:rPr>
              <a:t>We need the algorithm to run extremely quickly, even on low end hardware within 1 seconds.</a:t>
            </a:r>
            <a:endParaRPr>
              <a:solidFill>
                <a:schemeClr val="dk1"/>
              </a:solidFill>
            </a:endParaRPr>
          </a:p>
          <a:p>
            <a:pPr indent="-298450" lvl="1" marL="914400" rtl="0" algn="l">
              <a:spcBef>
                <a:spcPts val="0"/>
              </a:spcBef>
              <a:spcAft>
                <a:spcPts val="0"/>
              </a:spcAft>
              <a:buClr>
                <a:schemeClr val="dk1"/>
              </a:buClr>
              <a:buSzPts val="1100"/>
              <a:buAutoNum type="alphaLcParenR"/>
            </a:pPr>
            <a:r>
              <a:rPr lang="en-US">
                <a:solidFill>
                  <a:schemeClr val="dk1"/>
                </a:solidFill>
              </a:rPr>
              <a:t>thus we used Yolo, which is used around the globe</a:t>
            </a:r>
            <a:endParaRPr>
              <a:solidFill>
                <a:schemeClr val="dk1"/>
              </a:solidFill>
            </a:endParaRPr>
          </a:p>
          <a:p>
            <a:pPr indent="-298450" lvl="1" marL="914400" rtl="0" algn="l">
              <a:spcBef>
                <a:spcPts val="0"/>
              </a:spcBef>
              <a:spcAft>
                <a:spcPts val="0"/>
              </a:spcAft>
              <a:buClr>
                <a:schemeClr val="dk1"/>
              </a:buClr>
              <a:buSzPts val="1100"/>
              <a:buAutoNum type="alphaLcParenR"/>
            </a:pPr>
            <a:r>
              <a:rPr lang="en-US">
                <a:solidFill>
                  <a:schemeClr val="dk1"/>
                </a:solidFill>
              </a:rPr>
              <a:t>There are about 30-60 parts per minute on a line and some are even faster.</a:t>
            </a:r>
            <a:endParaRPr>
              <a:solidFill>
                <a:schemeClr val="dk1"/>
              </a:solidFill>
            </a:endParaRPr>
          </a:p>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6c5cf4819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Density based spatial clustering of applications with noise, used for density based clustering, and can discover clusters of different shapes and sizes from a large amount of data containing noise and outliers.</a:t>
            </a:r>
            <a:endParaRPr/>
          </a:p>
          <a:p>
            <a:pPr indent="0" lvl="0" marL="0" rtl="0" algn="l">
              <a:spcBef>
                <a:spcPts val="0"/>
              </a:spcBef>
              <a:spcAft>
                <a:spcPts val="0"/>
              </a:spcAft>
              <a:buNone/>
            </a:pPr>
            <a:r>
              <a:rPr lang="en-US"/>
              <a:t>minPts, the minimum number of points to be clustered together in a region to be considered dense ,</a:t>
            </a:r>
            <a:endParaRPr/>
          </a:p>
        </p:txBody>
      </p:sp>
      <p:sp>
        <p:nvSpPr>
          <p:cNvPr id="105" name="Google Shape;105;g106c5cf4819_4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6c5cf4819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06c5cf4819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2640013" y="484479"/>
            <a:ext cx="6911974" cy="2954655"/>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chemeClr val="lt1"/>
              </a:buClr>
              <a:buSzPts val="5600"/>
              <a:buFont typeface="Arial"/>
              <a:buNone/>
              <a:defRPr sz="5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2640013" y="3799133"/>
            <a:ext cx="6911974" cy="1969841"/>
          </a:xfrm>
          <a:prstGeom prst="rect">
            <a:avLst/>
          </a:prstGeom>
          <a:noFill/>
          <a:ln>
            <a:noFill/>
          </a:ln>
        </p:spPr>
        <p:txBody>
          <a:bodyPr anchorCtr="0" anchor="t" bIns="0" lIns="0" spcFirstLastPara="1" rIns="0" wrap="square" tIns="0">
            <a:normAutofit/>
          </a:bodyPr>
          <a:lstStyle>
            <a:lvl1pPr lvl="0" algn="ctr">
              <a:lnSpc>
                <a:spcPct val="120000"/>
              </a:lnSpc>
              <a:spcBef>
                <a:spcPts val="1000"/>
              </a:spcBef>
              <a:spcAft>
                <a:spcPts val="0"/>
              </a:spcAft>
              <a:buSzPts val="2800"/>
              <a:buNone/>
              <a:defRPr sz="2800"/>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5" name="Google Shape;15;p2"/>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11"/>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rot="5400000">
            <a:off x="4518094" y="-1161256"/>
            <a:ext cx="3132137" cy="107283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2" name="Google Shape;72;p11"/>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2"/>
          <p:cNvSpPr txBox="1"/>
          <p:nvPr>
            <p:ph type="title"/>
          </p:nvPr>
        </p:nvSpPr>
        <p:spPr>
          <a:xfrm rot="5400000">
            <a:off x="8354663" y="2505823"/>
            <a:ext cx="5048975" cy="1477328"/>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2"/>
          <p:cNvSpPr txBox="1"/>
          <p:nvPr>
            <p:ph idx="1" type="body"/>
          </p:nvPr>
        </p:nvSpPr>
        <p:spPr>
          <a:xfrm rot="5400000">
            <a:off x="2672158" y="-1220319"/>
            <a:ext cx="5048975" cy="8929614"/>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 name="Google Shape;78;p12"/>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720000" y="2541600"/>
            <a:ext cx="10728325" cy="32273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 name="Google Shape;21;p3"/>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720000" y="619200"/>
            <a:ext cx="10728326" cy="2879724"/>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lt1"/>
              </a:buClr>
              <a:buSzPts val="5600"/>
              <a:buFont typeface="Arial"/>
              <a:buNone/>
              <a:defRPr sz="5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719910" y="3858924"/>
            <a:ext cx="10728326" cy="1919076"/>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000"/>
              </a:spcBef>
              <a:spcAft>
                <a:spcPts val="0"/>
              </a:spcAft>
              <a:buSzPts val="2800"/>
              <a:buNone/>
              <a:defRPr sz="2800">
                <a:solidFill>
                  <a:schemeClr val="lt1"/>
                </a:solidFill>
              </a:defRPr>
            </a:lvl1pPr>
            <a:lvl2pPr indent="-228600" lvl="1" marL="914400" algn="l">
              <a:lnSpc>
                <a:spcPct val="120000"/>
              </a:lnSpc>
              <a:spcBef>
                <a:spcPts val="500"/>
              </a:spcBef>
              <a:spcAft>
                <a:spcPts val="0"/>
              </a:spcAft>
              <a:buSzPts val="2000"/>
              <a:buNone/>
              <a:defRPr sz="2000">
                <a:solidFill>
                  <a:schemeClr val="lt1"/>
                </a:solidFill>
              </a:defRPr>
            </a:lvl2pPr>
            <a:lvl3pPr indent="-228600" lvl="2" marL="1371600" algn="l">
              <a:lnSpc>
                <a:spcPct val="120000"/>
              </a:lnSpc>
              <a:spcBef>
                <a:spcPts val="500"/>
              </a:spcBef>
              <a:spcAft>
                <a:spcPts val="0"/>
              </a:spcAft>
              <a:buSzPts val="1800"/>
              <a:buNone/>
              <a:defRPr sz="1800">
                <a:solidFill>
                  <a:schemeClr val="lt1"/>
                </a:solidFill>
              </a:defRPr>
            </a:lvl3pPr>
            <a:lvl4pPr indent="-228600" lvl="3" marL="1828800" algn="l">
              <a:lnSpc>
                <a:spcPct val="120000"/>
              </a:lnSpc>
              <a:spcBef>
                <a:spcPts val="500"/>
              </a:spcBef>
              <a:spcAft>
                <a:spcPts val="0"/>
              </a:spcAft>
              <a:buSzPts val="1600"/>
              <a:buNone/>
              <a:defRPr sz="1600">
                <a:solidFill>
                  <a:schemeClr val="lt1"/>
                </a:solidFill>
              </a:defRPr>
            </a:lvl4pPr>
            <a:lvl5pPr indent="-228600" lvl="4" marL="2286000" algn="l">
              <a:lnSpc>
                <a:spcPct val="120000"/>
              </a:lnSpc>
              <a:spcBef>
                <a:spcPts val="500"/>
              </a:spcBef>
              <a:spcAft>
                <a:spcPts val="0"/>
              </a:spcAft>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7" name="Google Shape;27;p4"/>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720000" y="2541600"/>
            <a:ext cx="5003800" cy="3234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5"/>
          <p:cNvSpPr txBox="1"/>
          <p:nvPr>
            <p:ph idx="2" type="body"/>
          </p:nvPr>
        </p:nvSpPr>
        <p:spPr>
          <a:xfrm>
            <a:off x="6458400" y="2541600"/>
            <a:ext cx="5003801" cy="3234576"/>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 name="Google Shape;34;p5"/>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6"/>
          <p:cNvSpPr txBox="1"/>
          <p:nvPr>
            <p:ph type="title"/>
          </p:nvPr>
        </p:nvSpPr>
        <p:spPr>
          <a:xfrm>
            <a:off x="720000" y="619200"/>
            <a:ext cx="10728325" cy="67300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720000" y="1840698"/>
            <a:ext cx="5015638" cy="565796"/>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0"/>
              </a:spcBef>
              <a:spcAft>
                <a:spcPts val="0"/>
              </a:spcAft>
              <a:buSzPts val="1600"/>
              <a:buNone/>
              <a:defRPr b="0" sz="1600" cap="none">
                <a:solidFill>
                  <a:schemeClr val="lt1"/>
                </a:solidFill>
                <a:latin typeface="Avenir"/>
                <a:ea typeface="Avenir"/>
                <a:cs typeface="Avenir"/>
                <a:sym typeface="Avenir"/>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0" name="Google Shape;40;p6"/>
          <p:cNvSpPr txBox="1"/>
          <p:nvPr>
            <p:ph idx="2" type="body"/>
          </p:nvPr>
        </p:nvSpPr>
        <p:spPr>
          <a:xfrm>
            <a:off x="720000" y="2541600"/>
            <a:ext cx="5003801" cy="3234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 name="Google Shape;41;p6"/>
          <p:cNvSpPr txBox="1"/>
          <p:nvPr>
            <p:ph idx="3" type="body"/>
          </p:nvPr>
        </p:nvSpPr>
        <p:spPr>
          <a:xfrm>
            <a:off x="6458400" y="1840698"/>
            <a:ext cx="5015638" cy="565796"/>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0"/>
              </a:spcBef>
              <a:spcAft>
                <a:spcPts val="0"/>
              </a:spcAft>
              <a:buSzPts val="1600"/>
              <a:buNone/>
              <a:defRPr b="0" sz="1600" cap="none">
                <a:solidFill>
                  <a:schemeClr val="lt1"/>
                </a:solidFill>
                <a:latin typeface="Avenir"/>
                <a:ea typeface="Avenir"/>
                <a:cs typeface="Avenir"/>
                <a:sym typeface="Avenir"/>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6"/>
          <p:cNvSpPr txBox="1"/>
          <p:nvPr>
            <p:ph idx="4" type="body"/>
          </p:nvPr>
        </p:nvSpPr>
        <p:spPr>
          <a:xfrm>
            <a:off x="6458400" y="2541600"/>
            <a:ext cx="5003800" cy="3234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6"/>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7"/>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8"/>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9"/>
          <p:cNvSpPr txBox="1"/>
          <p:nvPr>
            <p:ph type="title"/>
          </p:nvPr>
        </p:nvSpPr>
        <p:spPr>
          <a:xfrm>
            <a:off x="720000" y="619200"/>
            <a:ext cx="3107463" cy="1477328"/>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4548188" y="584662"/>
            <a:ext cx="6911974" cy="5184313"/>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SzPts val="4800"/>
              <a:buNone/>
              <a:defRPr sz="4800"/>
            </a:lvl1pPr>
            <a:lvl2pPr indent="-355600" lvl="1" marL="914400" algn="l">
              <a:lnSpc>
                <a:spcPct val="120000"/>
              </a:lnSpc>
              <a:spcBef>
                <a:spcPts val="500"/>
              </a:spcBef>
              <a:spcAft>
                <a:spcPts val="0"/>
              </a:spcAft>
              <a:buSzPts val="2000"/>
              <a:buFont typeface="Arial"/>
              <a:buChar char="•"/>
              <a:defRPr sz="2000"/>
            </a:lvl2pPr>
            <a:lvl3pPr indent="-355600" lvl="2" marL="1371600" algn="l">
              <a:lnSpc>
                <a:spcPct val="120000"/>
              </a:lnSpc>
              <a:spcBef>
                <a:spcPts val="500"/>
              </a:spcBef>
              <a:spcAft>
                <a:spcPts val="0"/>
              </a:spcAft>
              <a:buSzPts val="2000"/>
              <a:buFont typeface="Arial"/>
              <a:buChar char="•"/>
              <a:defRPr sz="2000"/>
            </a:lvl3pPr>
            <a:lvl4pPr indent="-355600" lvl="3" marL="1828800" algn="l">
              <a:lnSpc>
                <a:spcPct val="120000"/>
              </a:lnSpc>
              <a:spcBef>
                <a:spcPts val="500"/>
              </a:spcBef>
              <a:spcAft>
                <a:spcPts val="0"/>
              </a:spcAft>
              <a:buSzPts val="2000"/>
              <a:buFont typeface="Arial"/>
              <a:buChar char="•"/>
              <a:defRPr sz="2000"/>
            </a:lvl4pPr>
            <a:lvl5pPr indent="-355600" lvl="4" marL="2286000" algn="l">
              <a:lnSpc>
                <a:spcPct val="120000"/>
              </a:lnSpc>
              <a:spcBef>
                <a:spcPts val="500"/>
              </a:spcBef>
              <a:spcAft>
                <a:spcPts val="0"/>
              </a:spcAft>
              <a:buSzPts val="2000"/>
              <a:buFont typeface="Arial"/>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8" name="Google Shape;58;p9"/>
          <p:cNvSpPr txBox="1"/>
          <p:nvPr>
            <p:ph idx="2" type="body"/>
          </p:nvPr>
        </p:nvSpPr>
        <p:spPr>
          <a:xfrm>
            <a:off x="720000" y="2541600"/>
            <a:ext cx="3107463" cy="3231837"/>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000"/>
              </a:spcBef>
              <a:spcAft>
                <a:spcPts val="0"/>
              </a:spcAft>
              <a:buSzPts val="2000"/>
              <a:buNone/>
              <a:defRPr sz="20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9" name="Google Shape;59;p9"/>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txBox="1"/>
          <p:nvPr>
            <p:ph type="title"/>
          </p:nvPr>
        </p:nvSpPr>
        <p:spPr>
          <a:xfrm>
            <a:off x="720000" y="619200"/>
            <a:ext cx="3095626" cy="1476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
          <p:cNvSpPr/>
          <p:nvPr>
            <p:ph idx="2" type="pic"/>
          </p:nvPr>
        </p:nvSpPr>
        <p:spPr>
          <a:xfrm>
            <a:off x="4548188" y="728664"/>
            <a:ext cx="6923812" cy="5040312"/>
          </a:xfrm>
          <a:prstGeom prst="rect">
            <a:avLst/>
          </a:prstGeom>
          <a:noFill/>
          <a:ln>
            <a:noFill/>
          </a:ln>
        </p:spPr>
      </p:sp>
      <p:sp>
        <p:nvSpPr>
          <p:cNvPr id="65" name="Google Shape;65;p10"/>
          <p:cNvSpPr txBox="1"/>
          <p:nvPr>
            <p:ph idx="1" type="body"/>
          </p:nvPr>
        </p:nvSpPr>
        <p:spPr>
          <a:xfrm>
            <a:off x="720000" y="2541600"/>
            <a:ext cx="3095625" cy="323280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000"/>
              </a:spcBef>
              <a:spcAft>
                <a:spcPts val="0"/>
              </a:spcAft>
              <a:buSzPts val="2000"/>
              <a:buNone/>
              <a:defRPr sz="20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6" name="Google Shape;66;p10"/>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algn="l">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algn="ctr">
              <a:lnSpc>
                <a:spcPct val="120000"/>
              </a:lnSpc>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algn="r">
              <a:lnSpc>
                <a:spcPct val="120000"/>
              </a:lnSpc>
              <a:spcBef>
                <a:spcPts val="0"/>
              </a:spcBef>
              <a:buNone/>
              <a:defRPr/>
            </a:lvl1pPr>
            <a:lvl2pPr indent="0" lvl="1" marL="0" algn="r">
              <a:lnSpc>
                <a:spcPct val="120000"/>
              </a:lnSpc>
              <a:spcBef>
                <a:spcPts val="0"/>
              </a:spcBef>
              <a:buNone/>
              <a:defRPr/>
            </a:lvl2pPr>
            <a:lvl3pPr indent="0" lvl="2" marL="0" algn="r">
              <a:lnSpc>
                <a:spcPct val="120000"/>
              </a:lnSpc>
              <a:spcBef>
                <a:spcPts val="0"/>
              </a:spcBef>
              <a:buNone/>
              <a:defRPr/>
            </a:lvl3pPr>
            <a:lvl4pPr indent="0" lvl="3" marL="0" algn="r">
              <a:lnSpc>
                <a:spcPct val="120000"/>
              </a:lnSpc>
              <a:spcBef>
                <a:spcPts val="0"/>
              </a:spcBef>
              <a:buNone/>
              <a:defRPr/>
            </a:lvl4pPr>
            <a:lvl5pPr indent="0" lvl="4" marL="0" algn="r">
              <a:lnSpc>
                <a:spcPct val="120000"/>
              </a:lnSpc>
              <a:spcBef>
                <a:spcPts val="0"/>
              </a:spcBef>
              <a:buNone/>
              <a:defRPr/>
            </a:lvl5pPr>
            <a:lvl6pPr indent="0" lvl="5" marL="0" algn="r">
              <a:lnSpc>
                <a:spcPct val="120000"/>
              </a:lnSpc>
              <a:spcBef>
                <a:spcPts val="0"/>
              </a:spcBef>
              <a:buNone/>
              <a:defRPr/>
            </a:lvl6pPr>
            <a:lvl7pPr indent="0" lvl="6" marL="0" algn="r">
              <a:lnSpc>
                <a:spcPct val="120000"/>
              </a:lnSpc>
              <a:spcBef>
                <a:spcPts val="0"/>
              </a:spcBef>
              <a:buNone/>
              <a:defRPr/>
            </a:lvl7pPr>
            <a:lvl8pPr indent="0" lvl="7" marL="0" algn="r">
              <a:lnSpc>
                <a:spcPct val="120000"/>
              </a:lnSpc>
              <a:spcBef>
                <a:spcPts val="0"/>
              </a:spcBef>
              <a:buNone/>
              <a:defRPr/>
            </a:lvl8pPr>
            <a:lvl9pPr indent="0" lvl="8" marL="0" algn="r">
              <a:lnSpc>
                <a:spcPct val="120000"/>
              </a:lnSpc>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rgbClr val="2E25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7" name="Google Shape;7;p1"/>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720000" y="2541600"/>
            <a:ext cx="10728325" cy="3227375"/>
          </a:xfrm>
          <a:prstGeom prst="rect">
            <a:avLst/>
          </a:prstGeom>
          <a:noFill/>
          <a:ln>
            <a:noFill/>
          </a:ln>
        </p:spPr>
        <p:txBody>
          <a:bodyPr anchorCtr="0" anchor="t" bIns="0" lIns="0" spcFirstLastPara="1" rIns="0" wrap="square" tIns="0">
            <a:normAutofit/>
          </a:bodyPr>
          <a:lstStyle>
            <a:lvl1pPr indent="-355600" lvl="0" marL="457200" marR="0" rtl="0" algn="l">
              <a:lnSpc>
                <a:spcPct val="120000"/>
              </a:lnSpc>
              <a:spcBef>
                <a:spcPts val="1000"/>
              </a:spcBef>
              <a:spcAft>
                <a:spcPts val="0"/>
              </a:spcAft>
              <a:buClr>
                <a:schemeClr val="accent4"/>
              </a:buClr>
              <a:buSzPts val="2000"/>
              <a:buFont typeface="Arial"/>
              <a:buChar char="•"/>
              <a:defRPr b="0" i="0" sz="2000" u="none" cap="none" strike="noStrike">
                <a:solidFill>
                  <a:schemeClr val="lt1"/>
                </a:solidFill>
                <a:latin typeface="Avenir"/>
                <a:ea typeface="Avenir"/>
                <a:cs typeface="Avenir"/>
                <a:sym typeface="Avenir"/>
              </a:defRPr>
            </a:lvl1pPr>
            <a:lvl2pPr indent="-355600" lvl="1" marL="914400" marR="0" rtl="0" algn="l">
              <a:lnSpc>
                <a:spcPct val="120000"/>
              </a:lnSpc>
              <a:spcBef>
                <a:spcPts val="500"/>
              </a:spcBef>
              <a:spcAft>
                <a:spcPts val="0"/>
              </a:spcAft>
              <a:buClr>
                <a:schemeClr val="accent4"/>
              </a:buClr>
              <a:buSzPts val="2000"/>
              <a:buFont typeface="Arial"/>
              <a:buChar char="•"/>
              <a:defRPr b="0" i="0" sz="2000" u="none" cap="none" strike="noStrike">
                <a:solidFill>
                  <a:schemeClr val="lt1"/>
                </a:solidFill>
                <a:latin typeface="Avenir"/>
                <a:ea typeface="Avenir"/>
                <a:cs typeface="Avenir"/>
                <a:sym typeface="Avenir"/>
              </a:defRPr>
            </a:lvl2pPr>
            <a:lvl3pPr indent="-355600" lvl="2" marL="1371600" marR="0" rtl="0" algn="l">
              <a:lnSpc>
                <a:spcPct val="120000"/>
              </a:lnSpc>
              <a:spcBef>
                <a:spcPts val="500"/>
              </a:spcBef>
              <a:spcAft>
                <a:spcPts val="0"/>
              </a:spcAft>
              <a:buClr>
                <a:schemeClr val="accent4"/>
              </a:buClr>
              <a:buSzPts val="2000"/>
              <a:buFont typeface="Arial"/>
              <a:buChar char="•"/>
              <a:defRPr b="0" i="0" sz="2000" u="none" cap="none" strike="noStrike">
                <a:solidFill>
                  <a:schemeClr val="lt1"/>
                </a:solidFill>
                <a:latin typeface="Avenir"/>
                <a:ea typeface="Avenir"/>
                <a:cs typeface="Avenir"/>
                <a:sym typeface="Avenir"/>
              </a:defRPr>
            </a:lvl3pPr>
            <a:lvl4pPr indent="-355600" lvl="3" marL="1828800" marR="0" rtl="0" algn="l">
              <a:lnSpc>
                <a:spcPct val="120000"/>
              </a:lnSpc>
              <a:spcBef>
                <a:spcPts val="500"/>
              </a:spcBef>
              <a:spcAft>
                <a:spcPts val="0"/>
              </a:spcAft>
              <a:buClr>
                <a:schemeClr val="accent4"/>
              </a:buClr>
              <a:buSzPts val="2000"/>
              <a:buFont typeface="Arial"/>
              <a:buChar char="•"/>
              <a:defRPr b="0" i="0" sz="2000" u="none" cap="none" strike="noStrike">
                <a:solidFill>
                  <a:schemeClr val="lt1"/>
                </a:solidFill>
                <a:latin typeface="Avenir"/>
                <a:ea typeface="Avenir"/>
                <a:cs typeface="Avenir"/>
                <a:sym typeface="Avenir"/>
              </a:defRPr>
            </a:lvl4pPr>
            <a:lvl5pPr indent="-355600" lvl="4" marL="2286000" marR="0" rtl="0" algn="l">
              <a:lnSpc>
                <a:spcPct val="120000"/>
              </a:lnSpc>
              <a:spcBef>
                <a:spcPts val="500"/>
              </a:spcBef>
              <a:spcAft>
                <a:spcPts val="0"/>
              </a:spcAft>
              <a:buClr>
                <a:schemeClr val="accent4"/>
              </a:buClr>
              <a:buSzPts val="2000"/>
              <a:buFont typeface="Arial"/>
              <a:buChar char="•"/>
              <a:defRPr b="0" i="0" sz="20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9" name="Google Shape;9;p1"/>
          <p:cNvSpPr txBox="1"/>
          <p:nvPr>
            <p:ph idx="10" type="dt"/>
          </p:nvPr>
        </p:nvSpPr>
        <p:spPr>
          <a:xfrm>
            <a:off x="731837" y="6138000"/>
            <a:ext cx="3095626" cy="720000"/>
          </a:xfrm>
          <a:prstGeom prst="rect">
            <a:avLst/>
          </a:prstGeom>
          <a:noFill/>
          <a:ln>
            <a:noFill/>
          </a:ln>
        </p:spPr>
        <p:txBody>
          <a:bodyPr anchorCtr="0" anchor="ctr" bIns="180000" lIns="0" spcFirstLastPara="1" rIns="0" wrap="square" tIns="180000">
            <a:noAutofit/>
          </a:bodyPr>
          <a:lstStyle>
            <a:lvl1pPr lvl="0" marR="0" rtl="0" algn="l">
              <a:lnSpc>
                <a:spcPct val="120000"/>
              </a:lnSpc>
              <a:spcBef>
                <a:spcPts val="0"/>
              </a:spcBef>
              <a:spcAft>
                <a:spcPts val="0"/>
              </a:spcAft>
              <a:buSzPts val="1400"/>
              <a:buNone/>
              <a:defRPr b="0" i="0" sz="12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0" name="Google Shape;10;p1"/>
          <p:cNvSpPr txBox="1"/>
          <p:nvPr>
            <p:ph idx="11" type="ftr"/>
          </p:nvPr>
        </p:nvSpPr>
        <p:spPr>
          <a:xfrm>
            <a:off x="4548188" y="6138000"/>
            <a:ext cx="5003800" cy="720000"/>
          </a:xfrm>
          <a:prstGeom prst="rect">
            <a:avLst/>
          </a:prstGeom>
          <a:noFill/>
          <a:ln>
            <a:noFill/>
          </a:ln>
        </p:spPr>
        <p:txBody>
          <a:bodyPr anchorCtr="0" anchor="ctr" bIns="180000" lIns="0" spcFirstLastPara="1" rIns="0" wrap="square" tIns="180000">
            <a:noAutofit/>
          </a:bodyPr>
          <a:lstStyle>
            <a:lvl1pPr lvl="0" marR="0" rtl="0" algn="ctr">
              <a:lnSpc>
                <a:spcPct val="120000"/>
              </a:lnSpc>
              <a:spcBef>
                <a:spcPts val="0"/>
              </a:spcBef>
              <a:spcAft>
                <a:spcPts val="0"/>
              </a:spcAft>
              <a:buSzPts val="1400"/>
              <a:buNone/>
              <a:defRPr b="0" i="0" sz="12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1" name="Google Shape;11;p1"/>
          <p:cNvSpPr txBox="1"/>
          <p:nvPr>
            <p:ph idx="12" type="sldNum"/>
          </p:nvPr>
        </p:nvSpPr>
        <p:spPr>
          <a:xfrm>
            <a:off x="10272713" y="6138000"/>
            <a:ext cx="1187449" cy="720000"/>
          </a:xfrm>
          <a:prstGeom prst="rect">
            <a:avLst/>
          </a:prstGeom>
          <a:noFill/>
          <a:ln>
            <a:noFill/>
          </a:ln>
        </p:spPr>
        <p:txBody>
          <a:bodyPr anchorCtr="0" anchor="ctr" bIns="180000" lIns="0" spcFirstLastPara="1" rIns="0" wrap="square" tIns="180000">
            <a:noAutofit/>
          </a:bodyPr>
          <a:lstStyle>
            <a:lvl1pPr indent="0" lvl="0" marL="0" marR="0" rtl="0" algn="r">
              <a:lnSpc>
                <a:spcPct val="120000"/>
              </a:lnSpc>
              <a:spcBef>
                <a:spcPts val="0"/>
              </a:spcBef>
              <a:buNone/>
              <a:defRPr b="0" i="0" sz="1200" u="none" cap="none" strike="noStrike">
                <a:solidFill>
                  <a:schemeClr val="lt1"/>
                </a:solidFill>
                <a:latin typeface="Avenir"/>
                <a:ea typeface="Avenir"/>
                <a:cs typeface="Avenir"/>
                <a:sym typeface="Avenir"/>
              </a:defRPr>
            </a:lvl1pPr>
            <a:lvl2pPr indent="0" lvl="1" marL="0" marR="0" rtl="0" algn="r">
              <a:lnSpc>
                <a:spcPct val="120000"/>
              </a:lnSpc>
              <a:spcBef>
                <a:spcPts val="0"/>
              </a:spcBef>
              <a:buNone/>
              <a:defRPr b="0" i="0" sz="1200" u="none" cap="none" strike="noStrike">
                <a:solidFill>
                  <a:schemeClr val="lt1"/>
                </a:solidFill>
                <a:latin typeface="Avenir"/>
                <a:ea typeface="Avenir"/>
                <a:cs typeface="Avenir"/>
                <a:sym typeface="Avenir"/>
              </a:defRPr>
            </a:lvl2pPr>
            <a:lvl3pPr indent="0" lvl="2" marL="0" marR="0" rtl="0" algn="r">
              <a:lnSpc>
                <a:spcPct val="120000"/>
              </a:lnSpc>
              <a:spcBef>
                <a:spcPts val="0"/>
              </a:spcBef>
              <a:buNone/>
              <a:defRPr b="0" i="0" sz="1200" u="none" cap="none" strike="noStrike">
                <a:solidFill>
                  <a:schemeClr val="lt1"/>
                </a:solidFill>
                <a:latin typeface="Avenir"/>
                <a:ea typeface="Avenir"/>
                <a:cs typeface="Avenir"/>
                <a:sym typeface="Avenir"/>
              </a:defRPr>
            </a:lvl3pPr>
            <a:lvl4pPr indent="0" lvl="3" marL="0" marR="0" rtl="0" algn="r">
              <a:lnSpc>
                <a:spcPct val="120000"/>
              </a:lnSpc>
              <a:spcBef>
                <a:spcPts val="0"/>
              </a:spcBef>
              <a:buNone/>
              <a:defRPr b="0" i="0" sz="1200" u="none" cap="none" strike="noStrike">
                <a:solidFill>
                  <a:schemeClr val="lt1"/>
                </a:solidFill>
                <a:latin typeface="Avenir"/>
                <a:ea typeface="Avenir"/>
                <a:cs typeface="Avenir"/>
                <a:sym typeface="Avenir"/>
              </a:defRPr>
            </a:lvl4pPr>
            <a:lvl5pPr indent="0" lvl="4" marL="0" marR="0" rtl="0" algn="r">
              <a:lnSpc>
                <a:spcPct val="120000"/>
              </a:lnSpc>
              <a:spcBef>
                <a:spcPts val="0"/>
              </a:spcBef>
              <a:buNone/>
              <a:defRPr b="0" i="0" sz="1200" u="none" cap="none" strike="noStrike">
                <a:solidFill>
                  <a:schemeClr val="lt1"/>
                </a:solidFill>
                <a:latin typeface="Avenir"/>
                <a:ea typeface="Avenir"/>
                <a:cs typeface="Avenir"/>
                <a:sym typeface="Avenir"/>
              </a:defRPr>
            </a:lvl5pPr>
            <a:lvl6pPr indent="0" lvl="5" marL="0" marR="0" rtl="0" algn="r">
              <a:lnSpc>
                <a:spcPct val="120000"/>
              </a:lnSpc>
              <a:spcBef>
                <a:spcPts val="0"/>
              </a:spcBef>
              <a:buNone/>
              <a:defRPr b="0" i="0" sz="1200" u="none" cap="none" strike="noStrike">
                <a:solidFill>
                  <a:schemeClr val="lt1"/>
                </a:solidFill>
                <a:latin typeface="Avenir"/>
                <a:ea typeface="Avenir"/>
                <a:cs typeface="Avenir"/>
                <a:sym typeface="Avenir"/>
              </a:defRPr>
            </a:lvl6pPr>
            <a:lvl7pPr indent="0" lvl="6" marL="0" marR="0" rtl="0" algn="r">
              <a:lnSpc>
                <a:spcPct val="120000"/>
              </a:lnSpc>
              <a:spcBef>
                <a:spcPts val="0"/>
              </a:spcBef>
              <a:buNone/>
              <a:defRPr b="0" i="0" sz="1200" u="none" cap="none" strike="noStrike">
                <a:solidFill>
                  <a:schemeClr val="lt1"/>
                </a:solidFill>
                <a:latin typeface="Avenir"/>
                <a:ea typeface="Avenir"/>
                <a:cs typeface="Avenir"/>
                <a:sym typeface="Avenir"/>
              </a:defRPr>
            </a:lvl7pPr>
            <a:lvl8pPr indent="0" lvl="7" marL="0" marR="0" rtl="0" algn="r">
              <a:lnSpc>
                <a:spcPct val="120000"/>
              </a:lnSpc>
              <a:spcBef>
                <a:spcPts val="0"/>
              </a:spcBef>
              <a:buNone/>
              <a:defRPr b="0" i="0" sz="1200" u="none" cap="none" strike="noStrike">
                <a:solidFill>
                  <a:schemeClr val="lt1"/>
                </a:solidFill>
                <a:latin typeface="Avenir"/>
                <a:ea typeface="Avenir"/>
                <a:cs typeface="Avenir"/>
                <a:sym typeface="Avenir"/>
              </a:defRPr>
            </a:lvl8pPr>
            <a:lvl9pPr indent="0" lvl="8" marL="0" marR="0" rtl="0" algn="r">
              <a:lnSpc>
                <a:spcPct val="120000"/>
              </a:lnSpc>
              <a:spcBef>
                <a:spcPts val="0"/>
              </a:spcBef>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7.png"/><Relationship Id="rId10" Type="http://schemas.openxmlformats.org/officeDocument/2006/relationships/image" Target="../media/image6.png"/><Relationship Id="rId9"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4" name="Shape 84"/>
        <p:cNvGrpSpPr/>
        <p:nvPr/>
      </p:nvGrpSpPr>
      <p:grpSpPr>
        <a:xfrm>
          <a:off x="0" y="0"/>
          <a:ext cx="0" cy="0"/>
          <a:chOff x="0" y="0"/>
          <a:chExt cx="0" cy="0"/>
        </a:xfrm>
      </p:grpSpPr>
      <p:sp>
        <p:nvSpPr>
          <p:cNvPr id="85" name="Google Shape;85;p1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86" name="Google Shape;86;p13"/>
          <p:cNvSpPr txBox="1"/>
          <p:nvPr>
            <p:ph type="ctrTitle"/>
          </p:nvPr>
        </p:nvSpPr>
        <p:spPr>
          <a:xfrm>
            <a:off x="720000" y="720000"/>
            <a:ext cx="5015638" cy="28044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Clr>
                <a:schemeClr val="lt1"/>
              </a:buClr>
              <a:buSzPts val="4400"/>
              <a:buFont typeface="Arial"/>
              <a:buNone/>
            </a:pPr>
            <a:r>
              <a:rPr lang="en-US" sz="4400"/>
              <a:t>COMPUTER VISION IN ANOMALY DETECTION</a:t>
            </a:r>
            <a:endParaRPr sz="4400"/>
          </a:p>
        </p:txBody>
      </p:sp>
      <p:sp>
        <p:nvSpPr>
          <p:cNvPr id="87" name="Google Shape;87;p13"/>
          <p:cNvSpPr txBox="1"/>
          <p:nvPr>
            <p:ph idx="1" type="subTitle"/>
          </p:nvPr>
        </p:nvSpPr>
        <p:spPr>
          <a:xfrm>
            <a:off x="720000" y="3830399"/>
            <a:ext cx="5015638" cy="527592"/>
          </a:xfrm>
          <a:prstGeom prst="rect">
            <a:avLst/>
          </a:prstGeom>
          <a:noFill/>
          <a:ln>
            <a:noFill/>
          </a:ln>
        </p:spPr>
        <p:txBody>
          <a:bodyPr anchorCtr="0" anchor="t" bIns="0" lIns="0" spcFirstLastPara="1" rIns="0" wrap="square" tIns="0">
            <a:normAutofit/>
          </a:bodyPr>
          <a:lstStyle/>
          <a:p>
            <a:pPr indent="0" lvl="0" marL="0" rtl="0" algn="ctr">
              <a:lnSpc>
                <a:spcPct val="120000"/>
              </a:lnSpc>
              <a:spcBef>
                <a:spcPts val="0"/>
              </a:spcBef>
              <a:spcAft>
                <a:spcPts val="0"/>
              </a:spcAft>
              <a:buSzPts val="2800"/>
              <a:buNone/>
            </a:pPr>
            <a:r>
              <a:rPr lang="en-US"/>
              <a:t>Image and Video Processing</a:t>
            </a:r>
            <a:endParaRPr/>
          </a:p>
        </p:txBody>
      </p:sp>
      <p:pic>
        <p:nvPicPr>
          <p:cNvPr id="88" name="Google Shape;88;p13"/>
          <p:cNvPicPr preferRelativeResize="0"/>
          <p:nvPr/>
        </p:nvPicPr>
        <p:blipFill rotWithShape="1">
          <a:blip r:embed="rId3">
            <a:alphaModFix/>
          </a:blip>
          <a:srcRect b="-1" l="21287" r="23593" t="0"/>
          <a:stretch/>
        </p:blipFill>
        <p:spPr>
          <a:xfrm>
            <a:off x="6529067" y="10"/>
            <a:ext cx="5662935" cy="6857990"/>
          </a:xfrm>
          <a:custGeom>
            <a:rect b="b" l="l" r="r" t="t"/>
            <a:pathLst>
              <a:path extrusionOk="0" h="6858000" w="5662935">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a:noFill/>
          <a:ln>
            <a:noFill/>
          </a:ln>
        </p:spPr>
      </p:pic>
      <p:sp>
        <p:nvSpPr>
          <p:cNvPr id="89" name="Google Shape;89;p13"/>
          <p:cNvSpPr txBox="1"/>
          <p:nvPr/>
        </p:nvSpPr>
        <p:spPr>
          <a:xfrm>
            <a:off x="908536" y="4697359"/>
            <a:ext cx="1947786" cy="1440641"/>
          </a:xfrm>
          <a:prstGeom prst="rect">
            <a:avLst/>
          </a:prstGeom>
          <a:noFill/>
          <a:ln>
            <a:noFill/>
          </a:ln>
        </p:spPr>
        <p:txBody>
          <a:bodyPr anchorCtr="0" anchor="t" bIns="0" lIns="0" spcFirstLastPara="1" rIns="0" wrap="square" tIns="0">
            <a:normAutofit fontScale="55000" lnSpcReduction="10000"/>
          </a:bodyPr>
          <a:lstStyle/>
          <a:p>
            <a:pPr indent="0" lvl="0" marL="0" marR="0" rtl="0" algn="l">
              <a:lnSpc>
                <a:spcPct val="120000"/>
              </a:lnSpc>
              <a:spcBef>
                <a:spcPts val="0"/>
              </a:spcBef>
              <a:spcAft>
                <a:spcPts val="0"/>
              </a:spcAft>
              <a:buClr>
                <a:schemeClr val="accent4"/>
              </a:buClr>
              <a:buSzPct val="100000"/>
              <a:buFont typeface="Arial"/>
              <a:buNone/>
            </a:pPr>
            <a:r>
              <a:rPr b="1" i="0" lang="en-US" sz="2800" u="none" cap="none" strike="noStrike">
                <a:solidFill>
                  <a:schemeClr val="lt1"/>
                </a:solidFill>
                <a:latin typeface="Avenir"/>
                <a:ea typeface="Avenir"/>
                <a:cs typeface="Avenir"/>
                <a:sym typeface="Avenir"/>
              </a:rPr>
              <a:t>Team Members:</a:t>
            </a:r>
            <a:endParaRPr b="1" i="0" sz="2800" u="none" cap="none" strike="noStrike">
              <a:solidFill>
                <a:schemeClr val="lt1"/>
              </a:solidFill>
              <a:latin typeface="Avenir"/>
              <a:ea typeface="Avenir"/>
              <a:cs typeface="Avenir"/>
              <a:sym typeface="Avenir"/>
            </a:endParaRPr>
          </a:p>
          <a:p>
            <a:pPr indent="0" lvl="0" marL="0" marR="0" rtl="0" algn="l">
              <a:lnSpc>
                <a:spcPct val="120000"/>
              </a:lnSpc>
              <a:spcBef>
                <a:spcPts val="1000"/>
              </a:spcBef>
              <a:spcAft>
                <a:spcPts val="0"/>
              </a:spcAft>
              <a:buClr>
                <a:schemeClr val="accent4"/>
              </a:buClr>
              <a:buSzPct val="100000"/>
              <a:buFont typeface="Arial"/>
              <a:buNone/>
            </a:pPr>
            <a:r>
              <a:rPr b="0" i="0" lang="en-US" sz="2800" u="none" cap="none" strike="noStrike">
                <a:solidFill>
                  <a:schemeClr val="lt1"/>
                </a:solidFill>
                <a:latin typeface="Avenir"/>
                <a:ea typeface="Avenir"/>
                <a:cs typeface="Avenir"/>
                <a:sym typeface="Avenir"/>
              </a:rPr>
              <a:t>Aryan Rajoria</a:t>
            </a:r>
            <a:endParaRPr b="0" i="0" sz="2800" u="none" cap="none" strike="noStrike">
              <a:solidFill>
                <a:schemeClr val="lt1"/>
              </a:solidFill>
              <a:latin typeface="Avenir"/>
              <a:ea typeface="Avenir"/>
              <a:cs typeface="Avenir"/>
              <a:sym typeface="Avenir"/>
            </a:endParaRPr>
          </a:p>
          <a:p>
            <a:pPr indent="0" lvl="0" marL="0" marR="0" rtl="0" algn="l">
              <a:lnSpc>
                <a:spcPct val="120000"/>
              </a:lnSpc>
              <a:spcBef>
                <a:spcPts val="1000"/>
              </a:spcBef>
              <a:spcAft>
                <a:spcPts val="0"/>
              </a:spcAft>
              <a:buClr>
                <a:schemeClr val="accent4"/>
              </a:buClr>
              <a:buSzPct val="100000"/>
              <a:buFont typeface="Arial"/>
              <a:buNone/>
            </a:pPr>
            <a:r>
              <a:rPr b="0" i="0" lang="en-US" sz="2800" u="none" cap="none" strike="noStrike">
                <a:solidFill>
                  <a:schemeClr val="lt1"/>
                </a:solidFill>
                <a:latin typeface="Avenir"/>
                <a:ea typeface="Avenir"/>
                <a:cs typeface="Avenir"/>
                <a:sym typeface="Avenir"/>
              </a:rPr>
              <a:t>Mayesh Mohapatra</a:t>
            </a:r>
            <a:endParaRPr/>
          </a:p>
          <a:p>
            <a:pPr indent="0" lvl="0" marL="0" marR="0" rtl="0" algn="l">
              <a:lnSpc>
                <a:spcPct val="120000"/>
              </a:lnSpc>
              <a:spcBef>
                <a:spcPts val="1000"/>
              </a:spcBef>
              <a:spcAft>
                <a:spcPts val="0"/>
              </a:spcAft>
              <a:buClr>
                <a:schemeClr val="accent4"/>
              </a:buClr>
              <a:buSzPct val="100000"/>
              <a:buFont typeface="Arial"/>
              <a:buNone/>
            </a:pPr>
            <a:r>
              <a:rPr b="0" i="0" lang="en-US" sz="2800" u="none" cap="none" strike="noStrike">
                <a:solidFill>
                  <a:schemeClr val="lt1"/>
                </a:solidFill>
                <a:latin typeface="Avenir"/>
                <a:ea typeface="Avenir"/>
                <a:cs typeface="Avenir"/>
                <a:sym typeface="Avenir"/>
              </a:rPr>
              <a:t>Pulkit Vyas</a:t>
            </a:r>
            <a:endParaRPr b="0" i="0" sz="2800" u="none" cap="none" strike="noStrike">
              <a:solidFill>
                <a:schemeClr val="lt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Experimentation</a:t>
            </a:r>
            <a:endParaRPr/>
          </a:p>
        </p:txBody>
      </p:sp>
      <p:sp>
        <p:nvSpPr>
          <p:cNvPr id="156" name="Google Shape;156;p22"/>
          <p:cNvSpPr txBox="1"/>
          <p:nvPr>
            <p:ph idx="1" type="body"/>
          </p:nvPr>
        </p:nvSpPr>
        <p:spPr>
          <a:xfrm>
            <a:off x="731838" y="2096525"/>
            <a:ext cx="10728300" cy="3227400"/>
          </a:xfrm>
          <a:prstGeom prst="rect">
            <a:avLst/>
          </a:prstGeom>
          <a:noFill/>
          <a:ln>
            <a:noFill/>
          </a:ln>
        </p:spPr>
        <p:txBody>
          <a:bodyPr anchorCtr="0" anchor="t" bIns="0" lIns="0" spcFirstLastPara="1" rIns="0" wrap="square" tIns="0">
            <a:normAutofit/>
          </a:bodyPr>
          <a:lstStyle/>
          <a:p>
            <a:pPr indent="0" lvl="0" marL="0" rtl="0" algn="l">
              <a:lnSpc>
                <a:spcPct val="200000"/>
              </a:lnSpc>
              <a:spcBef>
                <a:spcPts val="0"/>
              </a:spcBef>
              <a:spcAft>
                <a:spcPts val="0"/>
              </a:spcAft>
              <a:buNone/>
            </a:pPr>
            <a:r>
              <a:rPr lang="en-US"/>
              <a:t>Model and training details:</a:t>
            </a:r>
            <a:endParaRPr/>
          </a:p>
          <a:p>
            <a:pPr indent="-342900" lvl="0" marL="457200" rtl="0" algn="l">
              <a:lnSpc>
                <a:spcPct val="200000"/>
              </a:lnSpc>
              <a:spcBef>
                <a:spcPts val="0"/>
              </a:spcBef>
              <a:spcAft>
                <a:spcPts val="0"/>
              </a:spcAft>
              <a:buSzPts val="1800"/>
              <a:buChar char="•"/>
            </a:pPr>
            <a:r>
              <a:rPr lang="en-US"/>
              <a:t>Model used: YOLOv5s, 7.2M parameters</a:t>
            </a:r>
            <a:endParaRPr/>
          </a:p>
          <a:p>
            <a:pPr indent="-342900" lvl="0" marL="457200" rtl="0" algn="l">
              <a:lnSpc>
                <a:spcPct val="200000"/>
              </a:lnSpc>
              <a:spcBef>
                <a:spcPts val="0"/>
              </a:spcBef>
              <a:spcAft>
                <a:spcPts val="0"/>
              </a:spcAft>
              <a:buSzPts val="1800"/>
              <a:buChar char="•"/>
            </a:pPr>
            <a:r>
              <a:rPr lang="en-US"/>
              <a:t>Train-test split: 80%-20%</a:t>
            </a:r>
            <a:endParaRPr/>
          </a:p>
          <a:p>
            <a:pPr indent="-342900" lvl="0" marL="457200" rtl="0" algn="l">
              <a:lnSpc>
                <a:spcPct val="200000"/>
              </a:lnSpc>
              <a:spcBef>
                <a:spcPts val="0"/>
              </a:spcBef>
              <a:spcAft>
                <a:spcPts val="0"/>
              </a:spcAft>
              <a:buSzPts val="1800"/>
              <a:buChar char="•"/>
            </a:pPr>
            <a:r>
              <a:rPr lang="en-US"/>
              <a:t>Epochs trained: 100</a:t>
            </a:r>
            <a:endParaRPr/>
          </a:p>
          <a:p>
            <a:pPr indent="-342900" lvl="0" marL="457200" rtl="0" algn="l">
              <a:lnSpc>
                <a:spcPct val="200000"/>
              </a:lnSpc>
              <a:spcBef>
                <a:spcPts val="0"/>
              </a:spcBef>
              <a:spcAft>
                <a:spcPts val="0"/>
              </a:spcAft>
              <a:buSzPts val="1800"/>
              <a:buChar char="•"/>
            </a:pPr>
            <a:r>
              <a:rPr lang="en-US"/>
              <a:t>Hardware: Nvidia GeForce GTX-1080Ti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Qualitative results</a:t>
            </a:r>
            <a:endParaRPr/>
          </a:p>
        </p:txBody>
      </p:sp>
      <p:pic>
        <p:nvPicPr>
          <p:cNvPr id="162" name="Google Shape;162;p23"/>
          <p:cNvPicPr preferRelativeResize="0"/>
          <p:nvPr/>
        </p:nvPicPr>
        <p:blipFill>
          <a:blip r:embed="rId3">
            <a:alphaModFix/>
          </a:blip>
          <a:stretch>
            <a:fillRect/>
          </a:stretch>
        </p:blipFill>
        <p:spPr>
          <a:xfrm>
            <a:off x="961100" y="1533950"/>
            <a:ext cx="3911086" cy="2678826"/>
          </a:xfrm>
          <a:prstGeom prst="rect">
            <a:avLst/>
          </a:prstGeom>
          <a:noFill/>
          <a:ln>
            <a:noFill/>
          </a:ln>
        </p:spPr>
      </p:pic>
      <p:pic>
        <p:nvPicPr>
          <p:cNvPr id="163" name="Google Shape;163;p23"/>
          <p:cNvPicPr preferRelativeResize="0"/>
          <p:nvPr/>
        </p:nvPicPr>
        <p:blipFill>
          <a:blip r:embed="rId4">
            <a:alphaModFix/>
          </a:blip>
          <a:stretch>
            <a:fillRect/>
          </a:stretch>
        </p:blipFill>
        <p:spPr>
          <a:xfrm>
            <a:off x="5947150" y="1533950"/>
            <a:ext cx="4768473" cy="2678825"/>
          </a:xfrm>
          <a:prstGeom prst="rect">
            <a:avLst/>
          </a:prstGeom>
          <a:noFill/>
          <a:ln>
            <a:noFill/>
          </a:ln>
        </p:spPr>
      </p:pic>
      <p:pic>
        <p:nvPicPr>
          <p:cNvPr id="164" name="Google Shape;164;p23"/>
          <p:cNvPicPr preferRelativeResize="0"/>
          <p:nvPr/>
        </p:nvPicPr>
        <p:blipFill>
          <a:blip r:embed="rId5">
            <a:alphaModFix/>
          </a:blip>
          <a:stretch>
            <a:fillRect/>
          </a:stretch>
        </p:blipFill>
        <p:spPr>
          <a:xfrm>
            <a:off x="5947161" y="4458925"/>
            <a:ext cx="3344243" cy="2340425"/>
          </a:xfrm>
          <a:prstGeom prst="rect">
            <a:avLst/>
          </a:prstGeom>
          <a:noFill/>
          <a:ln>
            <a:noFill/>
          </a:ln>
        </p:spPr>
      </p:pic>
      <p:pic>
        <p:nvPicPr>
          <p:cNvPr id="165" name="Google Shape;165;p23"/>
          <p:cNvPicPr preferRelativeResize="0"/>
          <p:nvPr/>
        </p:nvPicPr>
        <p:blipFill>
          <a:blip r:embed="rId6">
            <a:alphaModFix/>
          </a:blip>
          <a:stretch>
            <a:fillRect/>
          </a:stretch>
        </p:blipFill>
        <p:spPr>
          <a:xfrm>
            <a:off x="961100" y="4365176"/>
            <a:ext cx="2787778" cy="234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Quantitative results</a:t>
            </a:r>
            <a:endParaRPr/>
          </a:p>
        </p:txBody>
      </p:sp>
      <p:pic>
        <p:nvPicPr>
          <p:cNvPr id="171" name="Google Shape;171;p24"/>
          <p:cNvPicPr preferRelativeResize="0"/>
          <p:nvPr/>
        </p:nvPicPr>
        <p:blipFill>
          <a:blip r:embed="rId3">
            <a:alphaModFix/>
          </a:blip>
          <a:stretch>
            <a:fillRect/>
          </a:stretch>
        </p:blipFill>
        <p:spPr>
          <a:xfrm>
            <a:off x="116699" y="1844975"/>
            <a:ext cx="2682201" cy="2000626"/>
          </a:xfrm>
          <a:prstGeom prst="rect">
            <a:avLst/>
          </a:prstGeom>
          <a:noFill/>
          <a:ln>
            <a:noFill/>
          </a:ln>
        </p:spPr>
      </p:pic>
      <p:pic>
        <p:nvPicPr>
          <p:cNvPr id="172" name="Google Shape;172;p24"/>
          <p:cNvPicPr preferRelativeResize="0"/>
          <p:nvPr/>
        </p:nvPicPr>
        <p:blipFill>
          <a:blip r:embed="rId4">
            <a:alphaModFix/>
          </a:blip>
          <a:stretch>
            <a:fillRect/>
          </a:stretch>
        </p:blipFill>
        <p:spPr>
          <a:xfrm>
            <a:off x="252300" y="4320550"/>
            <a:ext cx="2411001" cy="2129401"/>
          </a:xfrm>
          <a:prstGeom prst="rect">
            <a:avLst/>
          </a:prstGeom>
          <a:noFill/>
          <a:ln>
            <a:noFill/>
          </a:ln>
        </p:spPr>
      </p:pic>
      <p:pic>
        <p:nvPicPr>
          <p:cNvPr id="173" name="Google Shape;173;p24"/>
          <p:cNvPicPr preferRelativeResize="0"/>
          <p:nvPr/>
        </p:nvPicPr>
        <p:blipFill>
          <a:blip r:embed="rId5">
            <a:alphaModFix/>
          </a:blip>
          <a:stretch>
            <a:fillRect/>
          </a:stretch>
        </p:blipFill>
        <p:spPr>
          <a:xfrm>
            <a:off x="2798899" y="4320550"/>
            <a:ext cx="2923700" cy="2129400"/>
          </a:xfrm>
          <a:prstGeom prst="rect">
            <a:avLst/>
          </a:prstGeom>
          <a:noFill/>
          <a:ln>
            <a:noFill/>
          </a:ln>
        </p:spPr>
      </p:pic>
      <p:pic>
        <p:nvPicPr>
          <p:cNvPr id="174" name="Google Shape;174;p24"/>
          <p:cNvPicPr preferRelativeResize="0"/>
          <p:nvPr/>
        </p:nvPicPr>
        <p:blipFill>
          <a:blip r:embed="rId6">
            <a:alphaModFix/>
          </a:blip>
          <a:stretch>
            <a:fillRect/>
          </a:stretch>
        </p:blipFill>
        <p:spPr>
          <a:xfrm>
            <a:off x="5773795" y="1844976"/>
            <a:ext cx="2605129" cy="2000625"/>
          </a:xfrm>
          <a:prstGeom prst="rect">
            <a:avLst/>
          </a:prstGeom>
          <a:noFill/>
          <a:ln>
            <a:noFill/>
          </a:ln>
        </p:spPr>
      </p:pic>
      <p:pic>
        <p:nvPicPr>
          <p:cNvPr id="175" name="Google Shape;175;p24"/>
          <p:cNvPicPr preferRelativeResize="0"/>
          <p:nvPr/>
        </p:nvPicPr>
        <p:blipFill>
          <a:blip r:embed="rId7">
            <a:alphaModFix/>
          </a:blip>
          <a:stretch>
            <a:fillRect/>
          </a:stretch>
        </p:blipFill>
        <p:spPr>
          <a:xfrm>
            <a:off x="8564350" y="2003501"/>
            <a:ext cx="3438041" cy="1683574"/>
          </a:xfrm>
          <a:prstGeom prst="rect">
            <a:avLst/>
          </a:prstGeom>
          <a:noFill/>
          <a:ln>
            <a:noFill/>
          </a:ln>
        </p:spPr>
      </p:pic>
      <p:pic>
        <p:nvPicPr>
          <p:cNvPr id="176" name="Google Shape;176;p24"/>
          <p:cNvPicPr preferRelativeResize="0"/>
          <p:nvPr/>
        </p:nvPicPr>
        <p:blipFill>
          <a:blip r:embed="rId8">
            <a:alphaModFix/>
          </a:blip>
          <a:stretch>
            <a:fillRect/>
          </a:stretch>
        </p:blipFill>
        <p:spPr>
          <a:xfrm>
            <a:off x="5858200" y="4453687"/>
            <a:ext cx="2520725" cy="1863135"/>
          </a:xfrm>
          <a:prstGeom prst="rect">
            <a:avLst/>
          </a:prstGeom>
          <a:noFill/>
          <a:ln>
            <a:noFill/>
          </a:ln>
        </p:spPr>
      </p:pic>
      <p:pic>
        <p:nvPicPr>
          <p:cNvPr id="177" name="Google Shape;177;p24"/>
          <p:cNvPicPr preferRelativeResize="0"/>
          <p:nvPr/>
        </p:nvPicPr>
        <p:blipFill>
          <a:blip r:embed="rId9">
            <a:alphaModFix/>
          </a:blip>
          <a:stretch>
            <a:fillRect/>
          </a:stretch>
        </p:blipFill>
        <p:spPr>
          <a:xfrm>
            <a:off x="8564350" y="4491538"/>
            <a:ext cx="3508275" cy="1787414"/>
          </a:xfrm>
          <a:prstGeom prst="rect">
            <a:avLst/>
          </a:prstGeom>
          <a:noFill/>
          <a:ln>
            <a:noFill/>
          </a:ln>
        </p:spPr>
      </p:pic>
      <p:pic>
        <p:nvPicPr>
          <p:cNvPr id="178" name="Google Shape;178;p24"/>
          <p:cNvPicPr preferRelativeResize="0"/>
          <p:nvPr/>
        </p:nvPicPr>
        <p:blipFill>
          <a:blip r:embed="rId10">
            <a:alphaModFix/>
          </a:blip>
          <a:stretch>
            <a:fillRect/>
          </a:stretch>
        </p:blipFill>
        <p:spPr>
          <a:xfrm>
            <a:off x="2951300" y="1893878"/>
            <a:ext cx="2670095" cy="19028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Conclusion and future work</a:t>
            </a:r>
            <a:endParaRPr/>
          </a:p>
        </p:txBody>
      </p:sp>
      <p:sp>
        <p:nvSpPr>
          <p:cNvPr id="184" name="Google Shape;184;p25"/>
          <p:cNvSpPr txBox="1"/>
          <p:nvPr>
            <p:ph idx="1" type="body"/>
          </p:nvPr>
        </p:nvSpPr>
        <p:spPr>
          <a:xfrm>
            <a:off x="720000" y="2541600"/>
            <a:ext cx="10728325" cy="3227375"/>
          </a:xfrm>
          <a:prstGeom prst="rect">
            <a:avLst/>
          </a:prstGeom>
          <a:noFill/>
          <a:ln>
            <a:noFill/>
          </a:ln>
        </p:spPr>
        <p:txBody>
          <a:bodyPr anchorCtr="0" anchor="t" bIns="0" lIns="0" spcFirstLastPara="1" rIns="0" wrap="square" tIns="0">
            <a:normAutofit/>
          </a:bodyPr>
          <a:lstStyle/>
          <a:p>
            <a:pPr indent="-342900" lvl="0" marL="457200" rtl="0" algn="l">
              <a:lnSpc>
                <a:spcPct val="200000"/>
              </a:lnSpc>
              <a:spcBef>
                <a:spcPts val="0"/>
              </a:spcBef>
              <a:spcAft>
                <a:spcPts val="0"/>
              </a:spcAft>
              <a:buSzPts val="1800"/>
              <a:buChar char="•"/>
            </a:pPr>
            <a:r>
              <a:rPr lang="en-US"/>
              <a:t>The proposed system shows high-recall and takes 0.56(+-0.2) seconds on average for inference</a:t>
            </a:r>
            <a:endParaRPr/>
          </a:p>
          <a:p>
            <a:pPr indent="-342900" lvl="0" marL="457200" rtl="0" algn="l">
              <a:lnSpc>
                <a:spcPct val="200000"/>
              </a:lnSpc>
              <a:spcBef>
                <a:spcPts val="0"/>
              </a:spcBef>
              <a:spcAft>
                <a:spcPts val="0"/>
              </a:spcAft>
              <a:buSzPts val="1800"/>
              <a:buChar char="•"/>
            </a:pPr>
            <a:r>
              <a:rPr lang="en-US"/>
              <a:t>The one-day accuracy of the system in real-world testing was found to be 96%</a:t>
            </a:r>
            <a:endParaRPr/>
          </a:p>
          <a:p>
            <a:pPr indent="-342900" lvl="0" marL="457200" rtl="0" algn="l">
              <a:lnSpc>
                <a:spcPct val="200000"/>
              </a:lnSpc>
              <a:spcBef>
                <a:spcPts val="0"/>
              </a:spcBef>
              <a:spcAft>
                <a:spcPts val="0"/>
              </a:spcAft>
              <a:buSzPts val="1800"/>
              <a:buChar char="•"/>
            </a:pPr>
            <a:r>
              <a:rPr lang="en-US"/>
              <a:t>Surface area of parts </a:t>
            </a:r>
            <a:r>
              <a:rPr lang="en-US"/>
              <a:t>should be constant while creating dataset and making predictions</a:t>
            </a:r>
            <a:endParaRPr/>
          </a:p>
          <a:p>
            <a:pPr indent="-342900" lvl="0" marL="457200" rtl="0" algn="l">
              <a:lnSpc>
                <a:spcPct val="200000"/>
              </a:lnSpc>
              <a:spcBef>
                <a:spcPts val="0"/>
              </a:spcBef>
              <a:spcAft>
                <a:spcPts val="0"/>
              </a:spcAft>
              <a:buSzPts val="1800"/>
              <a:buChar char="•"/>
            </a:pPr>
            <a:r>
              <a:rPr lang="en-US"/>
              <a:t>Combining relative positioning and DBScan might yield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8" name="Shape 188"/>
        <p:cNvGrpSpPr/>
        <p:nvPr/>
      </p:nvGrpSpPr>
      <p:grpSpPr>
        <a:xfrm>
          <a:off x="0" y="0"/>
          <a:ext cx="0" cy="0"/>
          <a:chOff x="0" y="0"/>
          <a:chExt cx="0" cy="0"/>
        </a:xfrm>
      </p:grpSpPr>
      <p:sp>
        <p:nvSpPr>
          <p:cNvPr id="189" name="Google Shape;189;p26"/>
          <p:cNvSpPr/>
          <p:nvPr/>
        </p:nvSpPr>
        <p:spPr>
          <a:xfrm>
            <a:off x="0" y="0"/>
            <a:ext cx="12192000" cy="6858000"/>
          </a:xfrm>
          <a:prstGeom prst="rect">
            <a:avLst/>
          </a:prstGeom>
          <a:solidFill>
            <a:srgbClr val="2E25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90" name="Google Shape;190;p26"/>
          <p:cNvSpPr/>
          <p:nvPr/>
        </p:nvSpPr>
        <p:spPr>
          <a:xfrm>
            <a:off x="0" y="0"/>
            <a:ext cx="12192000" cy="6858000"/>
          </a:xfrm>
          <a:prstGeom prst="rect">
            <a:avLst/>
          </a:prstGeom>
          <a:solidFill>
            <a:srgbClr val="2E25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91" name="Google Shape;191;p2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92" name="Google Shape;192;p26"/>
          <p:cNvSpPr/>
          <p:nvPr/>
        </p:nvSpPr>
        <p:spPr>
          <a:xfrm>
            <a:off x="0" y="0"/>
            <a:ext cx="12192000" cy="6858000"/>
          </a:xfrm>
          <a:prstGeom prst="rect">
            <a:avLst/>
          </a:prstGeom>
          <a:solidFill>
            <a:srgbClr val="2E25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nvGrpSpPr>
          <p:cNvPr id="193" name="Google Shape;193;p26"/>
          <p:cNvGrpSpPr/>
          <p:nvPr/>
        </p:nvGrpSpPr>
        <p:grpSpPr>
          <a:xfrm>
            <a:off x="588010" y="861876"/>
            <a:ext cx="10960462" cy="3554321"/>
            <a:chOff x="588010" y="861876"/>
            <a:chExt cx="10960462" cy="3554321"/>
          </a:xfrm>
        </p:grpSpPr>
        <p:sp>
          <p:nvSpPr>
            <p:cNvPr id="194" name="Google Shape;194;p26"/>
            <p:cNvSpPr/>
            <p:nvPr/>
          </p:nvSpPr>
          <p:spPr>
            <a:xfrm rot="-4799886">
              <a:off x="1083914" y="3331230"/>
              <a:ext cx="879143" cy="903430"/>
            </a:xfrm>
            <a:custGeom>
              <a:rect b="b" l="l" r="r" t="t"/>
              <a:pathLst>
                <a:path extrusionOk="0" h="60" w="58">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3"/>
                </a:solidFill>
                <a:latin typeface="Avenir"/>
                <a:ea typeface="Avenir"/>
                <a:cs typeface="Avenir"/>
                <a:sym typeface="Avenir"/>
              </a:endParaRPr>
            </a:p>
          </p:txBody>
        </p:sp>
        <p:sp>
          <p:nvSpPr>
            <p:cNvPr id="195" name="Google Shape;195;p26"/>
            <p:cNvSpPr/>
            <p:nvPr/>
          </p:nvSpPr>
          <p:spPr>
            <a:xfrm rot="-4799886">
              <a:off x="869193" y="1989904"/>
              <a:ext cx="743890" cy="1195221"/>
            </a:xfrm>
            <a:custGeom>
              <a:rect b="b" l="l" r="r" t="t"/>
              <a:pathLst>
                <a:path extrusionOk="0" h="79" w="4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3"/>
                </a:solidFill>
                <a:latin typeface="Avenir"/>
                <a:ea typeface="Avenir"/>
                <a:cs typeface="Avenir"/>
                <a:sym typeface="Avenir"/>
              </a:endParaRPr>
            </a:p>
          </p:txBody>
        </p:sp>
        <p:sp>
          <p:nvSpPr>
            <p:cNvPr id="196" name="Google Shape;196;p26"/>
            <p:cNvSpPr/>
            <p:nvPr/>
          </p:nvSpPr>
          <p:spPr>
            <a:xfrm rot="-4799886">
              <a:off x="1316205" y="967005"/>
              <a:ext cx="541011" cy="981989"/>
            </a:xfrm>
            <a:custGeom>
              <a:rect b="b" l="l" r="r" t="t"/>
              <a:pathLst>
                <a:path extrusionOk="0" h="65" w="36">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3"/>
                </a:solidFill>
                <a:latin typeface="Avenir"/>
                <a:ea typeface="Avenir"/>
                <a:cs typeface="Avenir"/>
                <a:sym typeface="Avenir"/>
              </a:endParaRPr>
            </a:p>
          </p:txBody>
        </p:sp>
        <p:sp>
          <p:nvSpPr>
            <p:cNvPr id="197" name="Google Shape;197;p26"/>
            <p:cNvSpPr/>
            <p:nvPr/>
          </p:nvSpPr>
          <p:spPr>
            <a:xfrm>
              <a:off x="10562739" y="2385730"/>
              <a:ext cx="985733" cy="504616"/>
            </a:xfrm>
            <a:custGeom>
              <a:rect b="b" l="l" r="r" t="t"/>
              <a:pathLst>
                <a:path extrusionOk="0" h="34" w="66">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3"/>
                </a:solidFill>
                <a:latin typeface="Avenir"/>
                <a:ea typeface="Avenir"/>
                <a:cs typeface="Avenir"/>
                <a:sym typeface="Avenir"/>
              </a:endParaRPr>
            </a:p>
          </p:txBody>
        </p:sp>
        <p:sp>
          <p:nvSpPr>
            <p:cNvPr id="198" name="Google Shape;198;p26"/>
            <p:cNvSpPr/>
            <p:nvPr/>
          </p:nvSpPr>
          <p:spPr>
            <a:xfrm rot="874527">
              <a:off x="10288245" y="954724"/>
              <a:ext cx="852074" cy="892781"/>
            </a:xfrm>
            <a:custGeom>
              <a:rect b="b" l="l" r="r" t="t"/>
              <a:pathLst>
                <a:path extrusionOk="0" h="60" w="57">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3"/>
                </a:solidFill>
                <a:latin typeface="Avenir"/>
                <a:ea typeface="Avenir"/>
                <a:cs typeface="Avenir"/>
                <a:sym typeface="Avenir"/>
              </a:endParaRPr>
            </a:p>
          </p:txBody>
        </p:sp>
        <p:sp>
          <p:nvSpPr>
            <p:cNvPr id="199" name="Google Shape;199;p26"/>
            <p:cNvSpPr/>
            <p:nvPr/>
          </p:nvSpPr>
          <p:spPr>
            <a:xfrm rot="-969142">
              <a:off x="10224385" y="3437261"/>
              <a:ext cx="824227" cy="881691"/>
            </a:xfrm>
            <a:custGeom>
              <a:rect b="b" l="l" r="r" t="t"/>
              <a:pathLst>
                <a:path extrusionOk="0" h="59" w="55">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accent3"/>
                </a:solidFill>
                <a:latin typeface="Avenir"/>
                <a:ea typeface="Avenir"/>
                <a:cs typeface="Avenir"/>
                <a:sym typeface="Avenir"/>
              </a:endParaRPr>
            </a:p>
          </p:txBody>
        </p:sp>
      </p:grpSp>
      <p:sp>
        <p:nvSpPr>
          <p:cNvPr id="200" name="Google Shape;200;p26"/>
          <p:cNvSpPr txBox="1"/>
          <p:nvPr>
            <p:ph type="title"/>
          </p:nvPr>
        </p:nvSpPr>
        <p:spPr>
          <a:xfrm>
            <a:off x="2640014" y="1334791"/>
            <a:ext cx="6911974" cy="2803071"/>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chemeClr val="lt1"/>
              </a:buClr>
              <a:buSzPts val="5600"/>
              <a:buFont typeface="Arial"/>
              <a:buNone/>
            </a:pPr>
            <a:r>
              <a:rPr lang="en-US" sz="5600"/>
              <a:t>Thank You</a:t>
            </a:r>
            <a:endParaRPr/>
          </a:p>
        </p:txBody>
      </p:sp>
      <p:sp>
        <p:nvSpPr>
          <p:cNvPr id="201" name="Google Shape;201;p26"/>
          <p:cNvSpPr/>
          <p:nvPr/>
        </p:nvSpPr>
        <p:spPr>
          <a:xfrm rot="5400000">
            <a:off x="5693226" y="359229"/>
            <a:ext cx="805544" cy="12191999"/>
          </a:xfrm>
          <a:custGeom>
            <a:rect b="b" l="l" r="r" t="t"/>
            <a:pathLst>
              <a:path extrusionOk="0" h="12191999" w="1214924">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Problem Statement</a:t>
            </a:r>
            <a:br>
              <a:rPr lang="en-US"/>
            </a:br>
            <a:endParaRPr/>
          </a:p>
        </p:txBody>
      </p:sp>
      <p:sp>
        <p:nvSpPr>
          <p:cNvPr id="95" name="Google Shape;95;p14"/>
          <p:cNvSpPr txBox="1"/>
          <p:nvPr>
            <p:ph idx="1" type="body"/>
          </p:nvPr>
        </p:nvSpPr>
        <p:spPr>
          <a:xfrm>
            <a:off x="720000" y="2541600"/>
            <a:ext cx="10728325" cy="3227375"/>
          </a:xfrm>
          <a:prstGeom prst="rect">
            <a:avLst/>
          </a:prstGeom>
          <a:noFill/>
          <a:ln>
            <a:noFill/>
          </a:ln>
        </p:spPr>
        <p:txBody>
          <a:bodyPr anchorCtr="0" anchor="t" bIns="0" lIns="0" spcFirstLastPara="1" rIns="0" wrap="square" tIns="0">
            <a:normAutofit lnSpcReduction="10000"/>
          </a:bodyPr>
          <a:lstStyle/>
          <a:p>
            <a:pPr indent="-342900" lvl="0" marL="457200" rtl="0" algn="l">
              <a:lnSpc>
                <a:spcPct val="200000"/>
              </a:lnSpc>
              <a:spcBef>
                <a:spcPts val="0"/>
              </a:spcBef>
              <a:spcAft>
                <a:spcPts val="0"/>
              </a:spcAft>
              <a:buSzPts val="1800"/>
              <a:buChar char="•"/>
            </a:pPr>
            <a:r>
              <a:rPr lang="en-US"/>
              <a:t>In our Case study we are trying to create an algorithm that can detect anomaly in manufactured parts.</a:t>
            </a:r>
            <a:endParaRPr/>
          </a:p>
          <a:p>
            <a:pPr indent="-342900" lvl="1" marL="914400" rtl="0" algn="l">
              <a:lnSpc>
                <a:spcPct val="200000"/>
              </a:lnSpc>
              <a:spcBef>
                <a:spcPts val="0"/>
              </a:spcBef>
              <a:spcAft>
                <a:spcPts val="0"/>
              </a:spcAft>
              <a:buSzPts val="1800"/>
              <a:buChar char="•"/>
            </a:pPr>
            <a:r>
              <a:rPr lang="en-US"/>
              <a:t>Specifically we are trying to create an algorithm which detects if die has properly cut a hole or not.</a:t>
            </a:r>
            <a:endParaRPr/>
          </a:p>
          <a:p>
            <a:pPr indent="-342900" lvl="0" marL="457200" rtl="0" algn="l">
              <a:lnSpc>
                <a:spcPct val="200000"/>
              </a:lnSpc>
              <a:spcBef>
                <a:spcPts val="0"/>
              </a:spcBef>
              <a:spcAft>
                <a:spcPts val="0"/>
              </a:spcAft>
              <a:buSzPts val="1800"/>
              <a:buChar char="•"/>
            </a:pPr>
            <a:r>
              <a:rPr lang="en-US"/>
              <a:t>Our algorithm must do this in limited time.</a:t>
            </a:r>
            <a:endParaRPr/>
          </a:p>
          <a:p>
            <a:pPr indent="-101600" lvl="0" marL="228600" rtl="0" algn="l">
              <a:lnSpc>
                <a:spcPct val="200000"/>
              </a:lnSpc>
              <a:spcBef>
                <a:spcPts val="0"/>
              </a:spcBef>
              <a:spcAft>
                <a:spcPts val="0"/>
              </a:spcAft>
              <a:buSzPts val="2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85650" y="570425"/>
            <a:ext cx="10735500" cy="7857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Related work</a:t>
            </a:r>
            <a:endParaRPr/>
          </a:p>
        </p:txBody>
      </p:sp>
      <p:sp>
        <p:nvSpPr>
          <p:cNvPr id="101" name="Google Shape;101;p15"/>
          <p:cNvSpPr txBox="1"/>
          <p:nvPr>
            <p:ph idx="1" type="body"/>
          </p:nvPr>
        </p:nvSpPr>
        <p:spPr>
          <a:xfrm>
            <a:off x="665050" y="2239175"/>
            <a:ext cx="10976700" cy="4023900"/>
          </a:xfrm>
          <a:prstGeom prst="rect">
            <a:avLst/>
          </a:prstGeom>
          <a:noFill/>
          <a:ln>
            <a:noFill/>
          </a:ln>
        </p:spPr>
        <p:txBody>
          <a:bodyPr anchorCtr="0" anchor="t" bIns="0" lIns="0" spcFirstLastPara="1" rIns="0" wrap="square" tIns="0">
            <a:normAutofit fontScale="25000" lnSpcReduction="10000"/>
          </a:bodyPr>
          <a:lstStyle/>
          <a:p>
            <a:pPr indent="-101600" lvl="0" marL="228600" rtl="0" algn="just">
              <a:lnSpc>
                <a:spcPct val="115000"/>
              </a:lnSpc>
              <a:spcBef>
                <a:spcPts val="0"/>
              </a:spcBef>
              <a:spcAft>
                <a:spcPts val="0"/>
              </a:spcAft>
              <a:buSzPct val="27777"/>
              <a:buNone/>
            </a:pPr>
            <a:r>
              <a:rPr lang="en-US" sz="7200"/>
              <a:t> An object detector designed to create features from input images and then to feed these features through a prediction system to draw  bounding boxes around objects and predict their classes. </a:t>
            </a:r>
            <a:endParaRPr sz="7200"/>
          </a:p>
          <a:p>
            <a:pPr indent="0" lvl="0" marL="0" rtl="0" algn="just">
              <a:lnSpc>
                <a:spcPct val="115000"/>
              </a:lnSpc>
              <a:spcBef>
                <a:spcPts val="0"/>
              </a:spcBef>
              <a:spcAft>
                <a:spcPts val="0"/>
              </a:spcAft>
              <a:buSzPct val="27777"/>
              <a:buNone/>
            </a:pPr>
            <a:r>
              <a:t/>
            </a:r>
            <a:endParaRPr b="1" sz="7200" u="sng"/>
          </a:p>
          <a:p>
            <a:pPr indent="0" lvl="0" marL="0" rtl="0" algn="just">
              <a:lnSpc>
                <a:spcPct val="115000"/>
              </a:lnSpc>
              <a:spcBef>
                <a:spcPts val="1200"/>
              </a:spcBef>
              <a:spcAft>
                <a:spcPts val="0"/>
              </a:spcAft>
              <a:buSzPts val="275"/>
              <a:buNone/>
            </a:pPr>
            <a:r>
              <a:rPr lang="en-US" sz="7200"/>
              <a:t>The YOLO network consists of three main pieces.</a:t>
            </a:r>
            <a:endParaRPr sz="7200"/>
          </a:p>
          <a:p>
            <a:pPr indent="-342900" lvl="0" marL="457200" rtl="0" algn="just">
              <a:lnSpc>
                <a:spcPct val="115000"/>
              </a:lnSpc>
              <a:spcBef>
                <a:spcPts val="1200"/>
              </a:spcBef>
              <a:spcAft>
                <a:spcPts val="0"/>
              </a:spcAft>
              <a:buSzPct val="100000"/>
              <a:buChar char="●"/>
            </a:pPr>
            <a:r>
              <a:rPr b="1" lang="en-US" sz="7200"/>
              <a:t>Backbone</a:t>
            </a:r>
            <a:r>
              <a:rPr lang="en-US" sz="7200"/>
              <a:t> - A convolutional neural network that aggregates and forms image features at different granularities.</a:t>
            </a:r>
            <a:endParaRPr sz="7200"/>
          </a:p>
          <a:p>
            <a:pPr indent="0" lvl="0" marL="457200" rtl="0" algn="just">
              <a:lnSpc>
                <a:spcPct val="115000"/>
              </a:lnSpc>
              <a:spcBef>
                <a:spcPts val="1200"/>
              </a:spcBef>
              <a:spcAft>
                <a:spcPts val="0"/>
              </a:spcAft>
              <a:buNone/>
            </a:pPr>
            <a:r>
              <a:t/>
            </a:r>
            <a:endParaRPr sz="7200"/>
          </a:p>
          <a:p>
            <a:pPr indent="-342900" lvl="0" marL="457200" rtl="0" algn="just">
              <a:lnSpc>
                <a:spcPct val="115000"/>
              </a:lnSpc>
              <a:spcBef>
                <a:spcPts val="1200"/>
              </a:spcBef>
              <a:spcAft>
                <a:spcPts val="0"/>
              </a:spcAft>
              <a:buSzPct val="100000"/>
              <a:buChar char="●"/>
            </a:pPr>
            <a:r>
              <a:rPr b="1" lang="en-US" sz="7200"/>
              <a:t>Neck - </a:t>
            </a:r>
            <a:r>
              <a:rPr lang="en-US" sz="7200"/>
              <a:t>A series of layers to mix and combine image features to pass them forward to prediction.</a:t>
            </a:r>
            <a:endParaRPr sz="7200"/>
          </a:p>
          <a:p>
            <a:pPr indent="0" lvl="0" marL="457200" rtl="0" algn="just">
              <a:lnSpc>
                <a:spcPct val="115000"/>
              </a:lnSpc>
              <a:spcBef>
                <a:spcPts val="1200"/>
              </a:spcBef>
              <a:spcAft>
                <a:spcPts val="0"/>
              </a:spcAft>
              <a:buNone/>
            </a:pPr>
            <a:r>
              <a:t/>
            </a:r>
            <a:endParaRPr sz="7200"/>
          </a:p>
          <a:p>
            <a:pPr indent="-342900" lvl="0" marL="457200" rtl="0" algn="just">
              <a:lnSpc>
                <a:spcPct val="115000"/>
              </a:lnSpc>
              <a:spcBef>
                <a:spcPts val="1200"/>
              </a:spcBef>
              <a:spcAft>
                <a:spcPts val="0"/>
              </a:spcAft>
              <a:buSzPct val="100000"/>
              <a:buChar char="●"/>
            </a:pPr>
            <a:r>
              <a:rPr b="1" lang="en-US" sz="7200"/>
              <a:t>Head - </a:t>
            </a:r>
            <a:r>
              <a:rPr lang="en-US" sz="7200"/>
              <a:t>Consumes features from the neck and takes box and class prediction steps.</a:t>
            </a:r>
            <a:endParaRPr sz="7200"/>
          </a:p>
          <a:p>
            <a:pPr indent="0" lvl="0" marL="0" rtl="0" algn="l">
              <a:lnSpc>
                <a:spcPct val="115000"/>
              </a:lnSpc>
              <a:spcBef>
                <a:spcPts val="1200"/>
              </a:spcBef>
              <a:spcAft>
                <a:spcPts val="0"/>
              </a:spcAft>
              <a:buSzPct val="105263"/>
              <a:buNone/>
            </a:pPr>
            <a:r>
              <a:t/>
            </a:r>
            <a:endParaRPr b="1" sz="1900" u="sng"/>
          </a:p>
        </p:txBody>
      </p:sp>
      <p:sp>
        <p:nvSpPr>
          <p:cNvPr id="102" name="Google Shape;102;p15"/>
          <p:cNvSpPr txBox="1"/>
          <p:nvPr/>
        </p:nvSpPr>
        <p:spPr>
          <a:xfrm>
            <a:off x="790175" y="1356000"/>
            <a:ext cx="509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u="sng">
                <a:solidFill>
                  <a:schemeClr val="lt2"/>
                </a:solidFill>
                <a:latin typeface="Avenir"/>
                <a:ea typeface="Avenir"/>
                <a:cs typeface="Avenir"/>
                <a:sym typeface="Avenir"/>
              </a:rPr>
              <a:t>YOLO v5:</a:t>
            </a:r>
            <a:endParaRPr b="1" sz="2400" u="sng">
              <a:solidFill>
                <a:schemeClr val="lt2"/>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85650" y="570425"/>
            <a:ext cx="10735500" cy="7857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Related work</a:t>
            </a:r>
            <a:endParaRPr/>
          </a:p>
        </p:txBody>
      </p:sp>
      <p:sp>
        <p:nvSpPr>
          <p:cNvPr id="108" name="Google Shape;108;p16"/>
          <p:cNvSpPr txBox="1"/>
          <p:nvPr>
            <p:ph idx="1" type="body"/>
          </p:nvPr>
        </p:nvSpPr>
        <p:spPr>
          <a:xfrm>
            <a:off x="665050" y="2239175"/>
            <a:ext cx="10976700" cy="4023900"/>
          </a:xfrm>
          <a:prstGeom prst="rect">
            <a:avLst/>
          </a:prstGeom>
          <a:noFill/>
          <a:ln>
            <a:noFill/>
          </a:ln>
        </p:spPr>
        <p:txBody>
          <a:bodyPr anchorCtr="0" anchor="t" bIns="0" lIns="0" spcFirstLastPara="1" rIns="0" wrap="square" tIns="0">
            <a:normAutofit/>
          </a:bodyPr>
          <a:lstStyle/>
          <a:p>
            <a:pPr indent="0" lvl="0" marL="0" rtl="0" algn="just">
              <a:lnSpc>
                <a:spcPct val="120000"/>
              </a:lnSpc>
              <a:spcBef>
                <a:spcPts val="0"/>
              </a:spcBef>
              <a:spcAft>
                <a:spcPts val="0"/>
              </a:spcAft>
              <a:buSzPts val="2000"/>
              <a:buNone/>
            </a:pPr>
            <a:r>
              <a:rPr lang="en-US" sz="1800"/>
              <a:t> A clustering algorithm which works on a density-based notion of clusters designed to discover clusters of arbitrary shape.</a:t>
            </a:r>
            <a:endParaRPr sz="1800"/>
          </a:p>
          <a:p>
            <a:pPr indent="0" lvl="0" marL="0" rtl="0" algn="just">
              <a:lnSpc>
                <a:spcPct val="120000"/>
              </a:lnSpc>
              <a:spcBef>
                <a:spcPts val="0"/>
              </a:spcBef>
              <a:spcAft>
                <a:spcPts val="0"/>
              </a:spcAft>
              <a:buSzPts val="2000"/>
              <a:buNone/>
            </a:pPr>
            <a:r>
              <a:t/>
            </a:r>
            <a:endParaRPr sz="1800"/>
          </a:p>
          <a:p>
            <a:pPr indent="0" lvl="0" marL="0" rtl="0" algn="just">
              <a:lnSpc>
                <a:spcPct val="120000"/>
              </a:lnSpc>
              <a:spcBef>
                <a:spcPts val="0"/>
              </a:spcBef>
              <a:spcAft>
                <a:spcPts val="0"/>
              </a:spcAft>
              <a:buSzPts val="2000"/>
              <a:buNone/>
            </a:pPr>
            <a:r>
              <a:rPr lang="en-US" sz="1800"/>
              <a:t>It is a significantly more effective in discovering clusters of arbitrary shape than other well known algorithms like CLARANS.</a:t>
            </a:r>
            <a:endParaRPr sz="1800"/>
          </a:p>
          <a:p>
            <a:pPr indent="0" lvl="0" marL="0" rtl="0" algn="just">
              <a:lnSpc>
                <a:spcPct val="115000"/>
              </a:lnSpc>
              <a:spcBef>
                <a:spcPts val="1200"/>
              </a:spcBef>
              <a:spcAft>
                <a:spcPts val="0"/>
              </a:spcAft>
              <a:buClr>
                <a:schemeClr val="dk1"/>
              </a:buClr>
              <a:buSzPts val="1100"/>
              <a:buFont typeface="Arial"/>
              <a:buNone/>
            </a:pPr>
            <a:r>
              <a:rPr lang="en-US" sz="1800"/>
              <a:t>The DBSCAN algorithm uses two parameters:</a:t>
            </a:r>
            <a:endParaRPr sz="1800"/>
          </a:p>
          <a:p>
            <a:pPr indent="-342900" lvl="0" marL="457200" rtl="0" algn="just">
              <a:lnSpc>
                <a:spcPct val="115000"/>
              </a:lnSpc>
              <a:spcBef>
                <a:spcPts val="1200"/>
              </a:spcBef>
              <a:spcAft>
                <a:spcPts val="0"/>
              </a:spcAft>
              <a:buClr>
                <a:schemeClr val="lt1"/>
              </a:buClr>
              <a:buSzPts val="1800"/>
              <a:buChar char="●"/>
            </a:pPr>
            <a:r>
              <a:rPr b="1" lang="en-US" sz="1800"/>
              <a:t>minPts:</a:t>
            </a:r>
            <a:r>
              <a:rPr lang="en-US" sz="1800"/>
              <a:t> The minimum number of points (a threshold) clustered together for a region to be considered dense.</a:t>
            </a:r>
            <a:endParaRPr sz="1800"/>
          </a:p>
          <a:p>
            <a:pPr indent="-342900" lvl="0" marL="457200" rtl="0" algn="just">
              <a:lnSpc>
                <a:spcPct val="115000"/>
              </a:lnSpc>
              <a:spcBef>
                <a:spcPts val="0"/>
              </a:spcBef>
              <a:spcAft>
                <a:spcPts val="0"/>
              </a:spcAft>
              <a:buClr>
                <a:schemeClr val="lt1"/>
              </a:buClr>
              <a:buSzPts val="1800"/>
              <a:buChar char="●"/>
            </a:pPr>
            <a:r>
              <a:rPr b="1" lang="en-US" sz="1800"/>
              <a:t>eps (ε):</a:t>
            </a:r>
            <a:r>
              <a:rPr lang="en-US" sz="1800"/>
              <a:t> A distance measure that will be used to locate the points in the neighborhood of any point.</a:t>
            </a:r>
            <a:endParaRPr sz="1800"/>
          </a:p>
          <a:p>
            <a:pPr indent="0" lvl="0" marL="0" rtl="0" algn="l">
              <a:lnSpc>
                <a:spcPct val="120000"/>
              </a:lnSpc>
              <a:spcBef>
                <a:spcPts val="1200"/>
              </a:spcBef>
              <a:spcAft>
                <a:spcPts val="0"/>
              </a:spcAft>
              <a:buSzPts val="2000"/>
              <a:buNone/>
            </a:pPr>
            <a:r>
              <a:t/>
            </a:r>
            <a:endParaRPr sz="1800"/>
          </a:p>
          <a:p>
            <a:pPr indent="0" lvl="0" marL="0" rtl="0" algn="l">
              <a:lnSpc>
                <a:spcPct val="120000"/>
              </a:lnSpc>
              <a:spcBef>
                <a:spcPts val="0"/>
              </a:spcBef>
              <a:spcAft>
                <a:spcPts val="0"/>
              </a:spcAft>
              <a:buSzPts val="2000"/>
              <a:buNone/>
            </a:pPr>
            <a:r>
              <a:t/>
            </a:r>
            <a:endParaRPr sz="1800"/>
          </a:p>
        </p:txBody>
      </p:sp>
      <p:sp>
        <p:nvSpPr>
          <p:cNvPr id="109" name="Google Shape;109;p16"/>
          <p:cNvSpPr txBox="1"/>
          <p:nvPr/>
        </p:nvSpPr>
        <p:spPr>
          <a:xfrm>
            <a:off x="790175" y="1356000"/>
            <a:ext cx="509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u="sng">
                <a:solidFill>
                  <a:schemeClr val="lt2"/>
                </a:solidFill>
                <a:latin typeface="Avenir"/>
                <a:ea typeface="Avenir"/>
                <a:cs typeface="Avenir"/>
                <a:sym typeface="Avenir"/>
              </a:rPr>
              <a:t>DBSCAN</a:t>
            </a:r>
            <a:r>
              <a:rPr b="1" lang="en-US" sz="2400" u="sng">
                <a:solidFill>
                  <a:schemeClr val="lt2"/>
                </a:solidFill>
                <a:latin typeface="Avenir"/>
                <a:ea typeface="Avenir"/>
                <a:cs typeface="Avenir"/>
                <a:sym typeface="Avenir"/>
              </a:rPr>
              <a:t>:</a:t>
            </a:r>
            <a:endParaRPr b="1" sz="2400" u="sng">
              <a:solidFill>
                <a:schemeClr val="lt2"/>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Dataset</a:t>
            </a:r>
            <a:endParaRPr/>
          </a:p>
        </p:txBody>
      </p:sp>
      <p:sp>
        <p:nvSpPr>
          <p:cNvPr id="115" name="Google Shape;115;p17"/>
          <p:cNvSpPr txBox="1"/>
          <p:nvPr>
            <p:ph idx="1" type="body"/>
          </p:nvPr>
        </p:nvSpPr>
        <p:spPr>
          <a:xfrm>
            <a:off x="731850" y="1858200"/>
            <a:ext cx="10728300" cy="3977400"/>
          </a:xfrm>
          <a:prstGeom prst="rect">
            <a:avLst/>
          </a:prstGeom>
          <a:noFill/>
          <a:ln>
            <a:noFill/>
          </a:ln>
        </p:spPr>
        <p:txBody>
          <a:bodyPr anchorCtr="0" anchor="t" bIns="0" lIns="0" spcFirstLastPara="1" rIns="0" wrap="square" tIns="0">
            <a:normAutofit lnSpcReduction="20000"/>
          </a:bodyPr>
          <a:lstStyle/>
          <a:p>
            <a:pPr indent="-101600" lvl="0" marL="228600" rtl="0" algn="l">
              <a:lnSpc>
                <a:spcPct val="150000"/>
              </a:lnSpc>
              <a:spcBef>
                <a:spcPts val="0"/>
              </a:spcBef>
              <a:spcAft>
                <a:spcPts val="0"/>
              </a:spcAft>
              <a:buSzPts val="2000"/>
              <a:buNone/>
            </a:pPr>
            <a:r>
              <a:rPr lang="en-US"/>
              <a:t>The dataset consist of list of JSON requests containing:</a:t>
            </a:r>
            <a:endParaRPr/>
          </a:p>
          <a:p>
            <a:pPr indent="-101600" lvl="0" marL="228600" rtl="0" algn="l">
              <a:lnSpc>
                <a:spcPct val="150000"/>
              </a:lnSpc>
              <a:spcBef>
                <a:spcPts val="0"/>
              </a:spcBef>
              <a:spcAft>
                <a:spcPts val="0"/>
              </a:spcAft>
              <a:buSzPts val="2000"/>
              <a:buNone/>
            </a:pPr>
            <a:r>
              <a:rPr lang="en-US"/>
              <a:t>1)  The ViewId: which is the position of camera taking the image</a:t>
            </a:r>
            <a:endParaRPr/>
          </a:p>
          <a:p>
            <a:pPr indent="-101600" lvl="0" marL="228600" rtl="0" algn="l">
              <a:lnSpc>
                <a:spcPct val="150000"/>
              </a:lnSpc>
              <a:spcBef>
                <a:spcPts val="0"/>
              </a:spcBef>
              <a:spcAft>
                <a:spcPts val="0"/>
              </a:spcAft>
              <a:buSzPts val="2000"/>
              <a:buNone/>
            </a:pPr>
            <a:r>
              <a:rPr lang="en-US"/>
              <a:t>2)  The Sample Image path: which is the location of the sample image of a part</a:t>
            </a:r>
            <a:endParaRPr/>
          </a:p>
          <a:p>
            <a:pPr indent="-101600" lvl="0" marL="228600" rtl="0" algn="l">
              <a:lnSpc>
                <a:spcPct val="150000"/>
              </a:lnSpc>
              <a:spcBef>
                <a:spcPts val="0"/>
              </a:spcBef>
              <a:spcAft>
                <a:spcPts val="0"/>
              </a:spcAft>
              <a:buSzPts val="2000"/>
              <a:buNone/>
            </a:pPr>
            <a:r>
              <a:rPr lang="en-US"/>
              <a:t>3)  The Golden Sample Images: which is the location of the dataset with perfect sample of a part</a:t>
            </a:r>
            <a:endParaRPr/>
          </a:p>
          <a:p>
            <a:pPr indent="-101600" lvl="0" marL="228600" rtl="0" algn="l">
              <a:lnSpc>
                <a:spcPct val="150000"/>
              </a:lnSpc>
              <a:spcBef>
                <a:spcPts val="0"/>
              </a:spcBef>
              <a:spcAft>
                <a:spcPts val="0"/>
              </a:spcAft>
              <a:buSzPts val="2000"/>
              <a:buNone/>
            </a:pPr>
            <a:r>
              <a:rPr lang="en-US"/>
              <a:t>4)  The partId: this contains the partId of a given part</a:t>
            </a:r>
            <a:endParaRPr/>
          </a:p>
          <a:p>
            <a:pPr indent="-101600" lvl="0" marL="228600" rtl="0" algn="l">
              <a:lnSpc>
                <a:spcPct val="150000"/>
              </a:lnSpc>
              <a:spcBef>
                <a:spcPts val="0"/>
              </a:spcBef>
              <a:spcAft>
                <a:spcPts val="0"/>
              </a:spcAft>
              <a:buSzPts val="2000"/>
              <a:buNone/>
            </a:pPr>
            <a:r>
              <a:t/>
            </a:r>
            <a:endParaRPr/>
          </a:p>
          <a:p>
            <a:pPr indent="-101600" lvl="0" marL="228600" rtl="0" algn="l">
              <a:lnSpc>
                <a:spcPct val="150000"/>
              </a:lnSpc>
              <a:spcBef>
                <a:spcPts val="0"/>
              </a:spcBef>
              <a:spcAft>
                <a:spcPts val="0"/>
              </a:spcAft>
              <a:buSzPts val="2000"/>
              <a:buNone/>
            </a:pPr>
            <a:r>
              <a:rPr lang="en-US"/>
              <a:t>Total number of features: 8</a:t>
            </a:r>
            <a:endParaRPr/>
          </a:p>
          <a:p>
            <a:pPr indent="-101600" lvl="0" marL="228600" rtl="0" algn="l">
              <a:lnSpc>
                <a:spcPct val="150000"/>
              </a:lnSpc>
              <a:spcBef>
                <a:spcPts val="0"/>
              </a:spcBef>
              <a:spcAft>
                <a:spcPts val="0"/>
              </a:spcAft>
              <a:buSzPts val="2000"/>
              <a:buNone/>
            </a:pPr>
            <a:r>
              <a:rPr lang="en-US"/>
              <a:t>All Image taken through “Omron STC” Industrial Cameras</a:t>
            </a:r>
            <a:endParaRPr/>
          </a:p>
          <a:p>
            <a:pPr indent="0" lvl="0" marL="0" rtl="0" algn="l">
              <a:lnSpc>
                <a:spcPct val="150000"/>
              </a:lnSpc>
              <a:spcBef>
                <a:spcPts val="0"/>
              </a:spcBef>
              <a:spcAft>
                <a:spcPts val="0"/>
              </a:spcAft>
              <a:buNone/>
            </a:pPr>
            <a:r>
              <a:rPr lang="en-US"/>
              <a:t>  Total number of images 1200 samples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Dataset </a:t>
            </a:r>
            <a:endParaRPr/>
          </a:p>
        </p:txBody>
      </p:sp>
      <p:pic>
        <p:nvPicPr>
          <p:cNvPr id="121" name="Google Shape;121;p18"/>
          <p:cNvPicPr preferRelativeResize="0"/>
          <p:nvPr/>
        </p:nvPicPr>
        <p:blipFill>
          <a:blip r:embed="rId3">
            <a:alphaModFix/>
          </a:blip>
          <a:stretch>
            <a:fillRect/>
          </a:stretch>
        </p:blipFill>
        <p:spPr>
          <a:xfrm>
            <a:off x="720000" y="1729074"/>
            <a:ext cx="4724424" cy="3951625"/>
          </a:xfrm>
          <a:prstGeom prst="rect">
            <a:avLst/>
          </a:prstGeom>
          <a:noFill/>
          <a:ln>
            <a:noFill/>
          </a:ln>
        </p:spPr>
      </p:pic>
      <p:sp>
        <p:nvSpPr>
          <p:cNvPr id="122" name="Google Shape;122;p18"/>
          <p:cNvSpPr txBox="1"/>
          <p:nvPr/>
        </p:nvSpPr>
        <p:spPr>
          <a:xfrm>
            <a:off x="1804075" y="6016725"/>
            <a:ext cx="1435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Avenir"/>
                <a:ea typeface="Avenir"/>
                <a:cs typeface="Avenir"/>
                <a:sym typeface="Avenir"/>
              </a:rPr>
              <a:t>Golden Sample</a:t>
            </a:r>
            <a:endParaRPr>
              <a:solidFill>
                <a:schemeClr val="lt1"/>
              </a:solidFill>
              <a:latin typeface="Avenir"/>
              <a:ea typeface="Avenir"/>
              <a:cs typeface="Avenir"/>
              <a:sym typeface="Avenir"/>
            </a:endParaRPr>
          </a:p>
        </p:txBody>
      </p:sp>
      <p:pic>
        <p:nvPicPr>
          <p:cNvPr id="123" name="Google Shape;123;p18"/>
          <p:cNvPicPr preferRelativeResize="0"/>
          <p:nvPr/>
        </p:nvPicPr>
        <p:blipFill>
          <a:blip r:embed="rId4">
            <a:alphaModFix/>
          </a:blip>
          <a:stretch>
            <a:fillRect/>
          </a:stretch>
        </p:blipFill>
        <p:spPr>
          <a:xfrm>
            <a:off x="6452375" y="1729075"/>
            <a:ext cx="4724424" cy="3951613"/>
          </a:xfrm>
          <a:prstGeom prst="rect">
            <a:avLst/>
          </a:prstGeom>
          <a:noFill/>
          <a:ln>
            <a:noFill/>
          </a:ln>
        </p:spPr>
      </p:pic>
      <p:sp>
        <p:nvSpPr>
          <p:cNvPr id="124" name="Google Shape;124;p18"/>
          <p:cNvSpPr txBox="1"/>
          <p:nvPr/>
        </p:nvSpPr>
        <p:spPr>
          <a:xfrm>
            <a:off x="7662350" y="6016725"/>
            <a:ext cx="1378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Avenir"/>
                <a:ea typeface="Avenir"/>
                <a:cs typeface="Avenir"/>
                <a:sym typeface="Avenir"/>
              </a:rPr>
              <a:t>Sample Image</a:t>
            </a:r>
            <a:endParaRPr>
              <a:solidFill>
                <a:schemeClr val="lt1"/>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720000" y="619200"/>
            <a:ext cx="10728300" cy="14772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Dataset </a:t>
            </a:r>
            <a:endParaRPr/>
          </a:p>
        </p:txBody>
      </p:sp>
      <p:pic>
        <p:nvPicPr>
          <p:cNvPr id="130" name="Google Shape;130;p19"/>
          <p:cNvPicPr preferRelativeResize="0"/>
          <p:nvPr/>
        </p:nvPicPr>
        <p:blipFill>
          <a:blip r:embed="rId3">
            <a:alphaModFix/>
          </a:blip>
          <a:stretch>
            <a:fillRect/>
          </a:stretch>
        </p:blipFill>
        <p:spPr>
          <a:xfrm>
            <a:off x="720000" y="1729074"/>
            <a:ext cx="4724424" cy="3951625"/>
          </a:xfrm>
          <a:prstGeom prst="rect">
            <a:avLst/>
          </a:prstGeom>
          <a:noFill/>
          <a:ln>
            <a:noFill/>
          </a:ln>
        </p:spPr>
      </p:pic>
      <p:sp>
        <p:nvSpPr>
          <p:cNvPr id="131" name="Google Shape;131;p19"/>
          <p:cNvSpPr txBox="1"/>
          <p:nvPr/>
        </p:nvSpPr>
        <p:spPr>
          <a:xfrm>
            <a:off x="1804075" y="6016725"/>
            <a:ext cx="1435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Avenir"/>
                <a:ea typeface="Avenir"/>
                <a:cs typeface="Avenir"/>
                <a:sym typeface="Avenir"/>
              </a:rPr>
              <a:t>Golden Sample</a:t>
            </a:r>
            <a:endParaRPr>
              <a:solidFill>
                <a:schemeClr val="lt1"/>
              </a:solidFill>
              <a:latin typeface="Avenir"/>
              <a:ea typeface="Avenir"/>
              <a:cs typeface="Avenir"/>
              <a:sym typeface="Avenir"/>
            </a:endParaRPr>
          </a:p>
        </p:txBody>
      </p:sp>
      <p:sp>
        <p:nvSpPr>
          <p:cNvPr id="132" name="Google Shape;132;p19"/>
          <p:cNvSpPr txBox="1"/>
          <p:nvPr/>
        </p:nvSpPr>
        <p:spPr>
          <a:xfrm>
            <a:off x="7662350" y="6016725"/>
            <a:ext cx="1378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Avenir"/>
                <a:ea typeface="Avenir"/>
                <a:cs typeface="Avenir"/>
                <a:sym typeface="Avenir"/>
              </a:rPr>
              <a:t>Sample Image</a:t>
            </a:r>
            <a:endParaRPr>
              <a:solidFill>
                <a:schemeClr val="lt1"/>
              </a:solidFill>
              <a:latin typeface="Avenir"/>
              <a:ea typeface="Avenir"/>
              <a:cs typeface="Avenir"/>
              <a:sym typeface="Avenir"/>
            </a:endParaRPr>
          </a:p>
        </p:txBody>
      </p:sp>
      <p:pic>
        <p:nvPicPr>
          <p:cNvPr id="133" name="Google Shape;133;p19"/>
          <p:cNvPicPr preferRelativeResize="0"/>
          <p:nvPr/>
        </p:nvPicPr>
        <p:blipFill>
          <a:blip r:embed="rId4">
            <a:alphaModFix/>
          </a:blip>
          <a:stretch>
            <a:fillRect/>
          </a:stretch>
        </p:blipFill>
        <p:spPr>
          <a:xfrm>
            <a:off x="6574525" y="1737063"/>
            <a:ext cx="4724425" cy="3935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720000" y="619200"/>
            <a:ext cx="10728322" cy="147732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Architecture used</a:t>
            </a:r>
            <a:endParaRPr/>
          </a:p>
        </p:txBody>
      </p:sp>
      <p:sp>
        <p:nvSpPr>
          <p:cNvPr id="139" name="Google Shape;139;p20"/>
          <p:cNvSpPr txBox="1"/>
          <p:nvPr>
            <p:ph idx="1" type="body"/>
          </p:nvPr>
        </p:nvSpPr>
        <p:spPr>
          <a:xfrm>
            <a:off x="720000" y="2194025"/>
            <a:ext cx="10728300" cy="3227400"/>
          </a:xfrm>
          <a:prstGeom prst="rect">
            <a:avLst/>
          </a:prstGeom>
          <a:noFill/>
          <a:ln>
            <a:noFill/>
          </a:ln>
        </p:spPr>
        <p:txBody>
          <a:bodyPr anchorCtr="0" anchor="t" bIns="0" lIns="0" spcFirstLastPara="1" rIns="0" wrap="square" tIns="0">
            <a:normAutofit lnSpcReduction="10000"/>
          </a:bodyPr>
          <a:lstStyle/>
          <a:p>
            <a:pPr indent="-342900" lvl="0" marL="457200" rtl="0" algn="l">
              <a:lnSpc>
                <a:spcPct val="200000"/>
              </a:lnSpc>
              <a:spcBef>
                <a:spcPts val="0"/>
              </a:spcBef>
              <a:spcAft>
                <a:spcPts val="0"/>
              </a:spcAft>
              <a:buSzPts val="1800"/>
              <a:buChar char="•"/>
            </a:pPr>
            <a:r>
              <a:rPr lang="en-US"/>
              <a:t>A two-stage </a:t>
            </a:r>
            <a:r>
              <a:rPr lang="en-US"/>
              <a:t>architecture</a:t>
            </a:r>
            <a:r>
              <a:rPr lang="en-US"/>
              <a:t> was trained and used for predictions</a:t>
            </a:r>
            <a:endParaRPr/>
          </a:p>
          <a:p>
            <a:pPr indent="-342900" lvl="0" marL="457200" rtl="0" algn="l">
              <a:lnSpc>
                <a:spcPct val="200000"/>
              </a:lnSpc>
              <a:spcBef>
                <a:spcPts val="0"/>
              </a:spcBef>
              <a:spcAft>
                <a:spcPts val="0"/>
              </a:spcAft>
              <a:buSzPts val="1800"/>
              <a:buChar char="•"/>
            </a:pPr>
            <a:r>
              <a:rPr lang="en-US"/>
              <a:t>The first stage is a YOLOv5s model that is used for object detection of holes in the </a:t>
            </a:r>
            <a:r>
              <a:rPr lang="en-US"/>
              <a:t>parts. The `s` model has been chosen due to its relatively fast inference with ~98ms using the pretrained model and mAP score of 56.0</a:t>
            </a:r>
            <a:endParaRPr/>
          </a:p>
          <a:p>
            <a:pPr indent="-342900" lvl="0" marL="457200" rtl="0" algn="l">
              <a:lnSpc>
                <a:spcPct val="200000"/>
              </a:lnSpc>
              <a:spcBef>
                <a:spcPts val="0"/>
              </a:spcBef>
              <a:spcAft>
                <a:spcPts val="0"/>
              </a:spcAft>
              <a:buSzPts val="1800"/>
              <a:buChar char="•"/>
            </a:pPr>
            <a:r>
              <a:rPr lang="en-US"/>
              <a:t>The second stage is the DBScan part which takes in output from the first stage, calculates relative distance between holes, creates clusters and classifies outputs as noise or defect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20000" y="619200"/>
            <a:ext cx="10728300" cy="583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3200"/>
              <a:buFont typeface="Arial"/>
              <a:buNone/>
            </a:pPr>
            <a:r>
              <a:rPr lang="en-US"/>
              <a:t>Architecture used (custom)</a:t>
            </a:r>
            <a:endParaRPr/>
          </a:p>
        </p:txBody>
      </p:sp>
      <p:grpSp>
        <p:nvGrpSpPr>
          <p:cNvPr id="145" name="Google Shape;145;p21"/>
          <p:cNvGrpSpPr/>
          <p:nvPr/>
        </p:nvGrpSpPr>
        <p:grpSpPr>
          <a:xfrm>
            <a:off x="1929500" y="2214338"/>
            <a:ext cx="4729082" cy="4643665"/>
            <a:chOff x="0" y="1189989"/>
            <a:chExt cx="3546900" cy="3482836"/>
          </a:xfrm>
        </p:grpSpPr>
        <p:sp>
          <p:nvSpPr>
            <p:cNvPr id="146" name="Google Shape;146;p21"/>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YOLOv5 based detection</a:t>
              </a:r>
              <a:endParaRPr sz="1900">
                <a:solidFill>
                  <a:srgbClr val="FFFFFF"/>
                </a:solidFill>
                <a:latin typeface="Roboto"/>
                <a:ea typeface="Roboto"/>
                <a:cs typeface="Roboto"/>
                <a:sym typeface="Roboto"/>
              </a:endParaRPr>
            </a:p>
          </p:txBody>
        </p:sp>
        <p:sp>
          <p:nvSpPr>
            <p:cNvPr id="147" name="Google Shape;147;p21"/>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chemeClr val="lt1"/>
                  </a:solidFill>
                  <a:latin typeface="Roboto"/>
                  <a:ea typeface="Roboto"/>
                  <a:cs typeface="Roboto"/>
                  <a:sym typeface="Roboto"/>
                </a:rPr>
                <a:t>Takes in the </a:t>
              </a:r>
              <a:r>
                <a:rPr lang="en-US" sz="1600">
                  <a:solidFill>
                    <a:schemeClr val="lt1"/>
                  </a:solidFill>
                  <a:latin typeface="Roboto"/>
                  <a:ea typeface="Roboto"/>
                  <a:cs typeface="Roboto"/>
                  <a:sym typeface="Roboto"/>
                </a:rPr>
                <a:t>images</a:t>
              </a:r>
              <a:r>
                <a:rPr lang="en-US" sz="1600">
                  <a:solidFill>
                    <a:schemeClr val="lt1"/>
                  </a:solidFill>
                  <a:latin typeface="Roboto"/>
                  <a:ea typeface="Roboto"/>
                  <a:cs typeface="Roboto"/>
                  <a:sym typeface="Roboto"/>
                </a:rPr>
                <a:t> and labels from the dataset and trains the object detection model to detect holes in the images</a:t>
              </a:r>
              <a:endParaRPr sz="1600">
                <a:solidFill>
                  <a:schemeClr val="lt1"/>
                </a:solidFill>
                <a:latin typeface="Roboto"/>
                <a:ea typeface="Roboto"/>
                <a:cs typeface="Roboto"/>
                <a:sym typeface="Roboto"/>
              </a:endParaRPr>
            </a:p>
          </p:txBody>
        </p:sp>
      </p:grpSp>
      <p:grpSp>
        <p:nvGrpSpPr>
          <p:cNvPr id="148" name="Google Shape;148;p21"/>
          <p:cNvGrpSpPr/>
          <p:nvPr/>
        </p:nvGrpSpPr>
        <p:grpSpPr>
          <a:xfrm>
            <a:off x="5855007" y="2214052"/>
            <a:ext cx="4407490" cy="4643951"/>
            <a:chOff x="2944204" y="1189775"/>
            <a:chExt cx="3305700" cy="3483050"/>
          </a:xfrm>
        </p:grpSpPr>
        <p:sp>
          <p:nvSpPr>
            <p:cNvPr id="149" name="Google Shape;149;p21"/>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FFFFFF"/>
                  </a:solidFill>
                  <a:latin typeface="Roboto"/>
                  <a:ea typeface="Roboto"/>
                  <a:cs typeface="Roboto"/>
                  <a:sym typeface="Roboto"/>
                </a:rPr>
                <a:t>DBScan </a:t>
              </a:r>
              <a:endParaRPr sz="1900">
                <a:solidFill>
                  <a:srgbClr val="FFFFFF"/>
                </a:solidFill>
                <a:latin typeface="Roboto"/>
                <a:ea typeface="Roboto"/>
                <a:cs typeface="Roboto"/>
                <a:sym typeface="Roboto"/>
              </a:endParaRPr>
            </a:p>
          </p:txBody>
        </p:sp>
        <p:sp>
          <p:nvSpPr>
            <p:cNvPr id="150" name="Google Shape;150;p21"/>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chemeClr val="lt1"/>
                  </a:solidFill>
                  <a:latin typeface="Roboto"/>
                  <a:ea typeface="Roboto"/>
                  <a:cs typeface="Roboto"/>
                  <a:sym typeface="Roboto"/>
                </a:rPr>
                <a:t>Takes in output from YOLOv5, plots the holes and creates clusters. The detections are ignored as noise if the cluster is far from the hole</a:t>
              </a:r>
              <a:endParaRPr sz="1600">
                <a:solidFill>
                  <a:schemeClr val="lt1"/>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BlobVTI">
  <a:themeElements>
    <a:clrScheme name="AnalogousFromRegularSeedLeftStep">
      <a:dk1>
        <a:srgbClr val="000000"/>
      </a:dk1>
      <a:lt1>
        <a:srgbClr val="FFFFFF"/>
      </a:lt1>
      <a:dk2>
        <a:srgbClr val="1E1833"/>
      </a:dk2>
      <a:lt2>
        <a:srgbClr val="F0F3F2"/>
      </a:lt2>
      <a:accent1>
        <a:srgbClr val="D63A8C"/>
      </a:accent1>
      <a:accent2>
        <a:srgbClr val="C428BC"/>
      </a:accent2>
      <a:accent3>
        <a:srgbClr val="9E3AD6"/>
      </a:accent3>
      <a:accent4>
        <a:srgbClr val="4F2DC6"/>
      </a:accent4>
      <a:accent5>
        <a:srgbClr val="3A58D6"/>
      </a:accent5>
      <a:accent6>
        <a:srgbClr val="2887C4"/>
      </a:accent6>
      <a:hlink>
        <a:srgbClr val="349C6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